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Canva Sans Bold" charset="1" panose="020B0803030501040103"/>
      <p:regular r:id="rId28"/>
    </p:embeddedFont>
    <p:embeddedFont>
      <p:font typeface="Lato Bold" charset="1" panose="020F0502020204030203"/>
      <p:regular r:id="rId29"/>
    </p:embeddedFont>
    <p:embeddedFont>
      <p:font typeface="Canva Sans" charset="1" panose="020B0503030501040103"/>
      <p:regular r:id="rId30"/>
    </p:embeddedFont>
    <p:embeddedFont>
      <p:font typeface="League Spartan" charset="1" panose="00000800000000000000"/>
      <p:regular r:id="rId31"/>
    </p:embeddedFont>
    <p:embeddedFont>
      <p:font typeface="DM Sans Bold" charset="1" panose="00000000000000000000"/>
      <p:regular r:id="rId32"/>
    </p:embeddedFont>
    <p:embeddedFont>
      <p:font typeface="DM Sans" charset="1" panose="00000000000000000000"/>
      <p:regular r:id="rId33"/>
    </p:embeddedFont>
    <p:embeddedFont>
      <p:font typeface="Poppins Bold" charset="1" panose="00000800000000000000"/>
      <p:regular r:id="rId34"/>
    </p:embeddedFont>
    <p:embeddedFont>
      <p:font typeface="Poppins" charset="1" panose="00000500000000000000"/>
      <p:regular r:id="rId35"/>
    </p:embeddedFont>
    <p:embeddedFont>
      <p:font typeface="Kollektif Bold" charset="1" panose="020B0604020101010102"/>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2" Target="../media/image25.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png" Type="http://schemas.openxmlformats.org/officeDocument/2006/relationships/image"/><Relationship Id="rId12" Target="../media/image30.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png" Type="http://schemas.openxmlformats.org/officeDocument/2006/relationships/image"/><Relationship Id="rId12" Target="../media/image33.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11" Target="../media/image35.png" Type="http://schemas.openxmlformats.org/officeDocument/2006/relationships/image"/><Relationship Id="rId12" Target="../media/image36.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png" Type="http://schemas.openxmlformats.org/officeDocument/2006/relationships/image"/><Relationship Id="rId12" Target="../media/image39.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png" Type="http://schemas.openxmlformats.org/officeDocument/2006/relationships/image"/><Relationship Id="rId12" Target="../media/image42.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13" Target="../media/image11.png" Type="http://schemas.openxmlformats.org/officeDocument/2006/relationships/image"/><Relationship Id="rId14" Target="../media/image12.svg" Type="http://schemas.openxmlformats.org/officeDocument/2006/relationships/image"/><Relationship Id="rId2" Target="../media/image14.jpe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49.jpeg" Type="http://schemas.openxmlformats.org/officeDocument/2006/relationships/image"/><Relationship Id="rId4" Target="../media/image50.jpeg" Type="http://schemas.openxmlformats.org/officeDocument/2006/relationships/image"/><Relationship Id="rId5" Target="../media/image51.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11" Target="../media/image11.png" Type="http://schemas.openxmlformats.org/officeDocument/2006/relationships/image"/><Relationship Id="rId12" Target="../media/image12.svg" Type="http://schemas.openxmlformats.org/officeDocument/2006/relationships/image"/><Relationship Id="rId2" Target="../media/image14.jpeg" Type="http://schemas.openxmlformats.org/officeDocument/2006/relationships/image"/><Relationship Id="rId3" Target="../media/image15.jpeg" Type="http://schemas.openxmlformats.org/officeDocument/2006/relationships/image"/><Relationship Id="rId4" Target="../media/image16.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7.jpe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8.jpe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2" Target="../media/image1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jpeg" Type="http://schemas.openxmlformats.org/officeDocument/2006/relationships/image"/><Relationship Id="rId11" Target="../media/image21.jpeg" Type="http://schemas.openxmlformats.org/officeDocument/2006/relationships/image"/><Relationship Id="rId12" Target="../media/image22.jpeg" Type="http://schemas.openxmlformats.org/officeDocument/2006/relationships/image"/><Relationship Id="rId13" Target="../media/image23.jpeg" Type="http://schemas.openxmlformats.org/officeDocument/2006/relationships/image"/><Relationship Id="rId14" Target="../media/image24.jpe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2509797" y="905760"/>
            <a:ext cx="2628598" cy="2671969"/>
          </a:xfrm>
          <a:prstGeom prst="line">
            <a:avLst/>
          </a:prstGeom>
          <a:ln cap="flat" w="28575">
            <a:solidFill>
              <a:srgbClr val="8CA9AD"/>
            </a:solidFill>
            <a:prstDash val="solid"/>
            <a:headEnd type="none" len="sm" w="sm"/>
            <a:tailEnd type="none" len="sm" w="sm"/>
          </a:ln>
        </p:spPr>
      </p:sp>
      <p:sp>
        <p:nvSpPr>
          <p:cNvPr name="Freeform 3" id="3"/>
          <p:cNvSpPr/>
          <p:nvPr/>
        </p:nvSpPr>
        <p:spPr>
          <a:xfrm flipH="false" flipV="false" rot="0">
            <a:off x="0" y="0"/>
            <a:ext cx="4745060" cy="10287000"/>
          </a:xfrm>
          <a:custGeom>
            <a:avLst/>
            <a:gdLst/>
            <a:ahLst/>
            <a:cxnLst/>
            <a:rect r="r" b="b" t="t" l="l"/>
            <a:pathLst>
              <a:path h="10287000" w="4745060">
                <a:moveTo>
                  <a:pt x="0" y="0"/>
                </a:moveTo>
                <a:lnTo>
                  <a:pt x="4745060" y="0"/>
                </a:lnTo>
                <a:lnTo>
                  <a:pt x="4745060" y="10287000"/>
                </a:lnTo>
                <a:lnTo>
                  <a:pt x="0" y="10287000"/>
                </a:lnTo>
                <a:lnTo>
                  <a:pt x="0" y="0"/>
                </a:lnTo>
                <a:close/>
              </a:path>
            </a:pathLst>
          </a:custGeom>
          <a:blipFill>
            <a:blip r:embed="rId2"/>
            <a:stretch>
              <a:fillRect l="0" t="0" r="0" b="0"/>
            </a:stretch>
          </a:blipFill>
        </p:spPr>
      </p:sp>
      <p:sp>
        <p:nvSpPr>
          <p:cNvPr name="AutoShape 4" id="4"/>
          <p:cNvSpPr/>
          <p:nvPr/>
        </p:nvSpPr>
        <p:spPr>
          <a:xfrm>
            <a:off x="5621655" y="5418421"/>
            <a:ext cx="6492240" cy="0"/>
          </a:xfrm>
          <a:prstGeom prst="line">
            <a:avLst/>
          </a:prstGeom>
          <a:ln cap="flat" w="38100">
            <a:solidFill>
              <a:srgbClr val="8CA9AD"/>
            </a:solidFill>
            <a:prstDash val="solid"/>
            <a:headEnd type="none" len="sm" w="sm"/>
            <a:tailEnd type="none" len="sm" w="sm"/>
          </a:ln>
        </p:spPr>
      </p:sp>
      <p:sp>
        <p:nvSpPr>
          <p:cNvPr name="Freeform 5" id="5"/>
          <p:cNvSpPr/>
          <p:nvPr/>
        </p:nvSpPr>
        <p:spPr>
          <a:xfrm flipH="false" flipV="false" rot="0">
            <a:off x="12447971" y="-2308411"/>
            <a:ext cx="6607942" cy="7048472"/>
          </a:xfrm>
          <a:custGeom>
            <a:avLst/>
            <a:gdLst/>
            <a:ahLst/>
            <a:cxnLst/>
            <a:rect r="r" b="b" t="t" l="l"/>
            <a:pathLst>
              <a:path h="7048472" w="6607942">
                <a:moveTo>
                  <a:pt x="0" y="0"/>
                </a:moveTo>
                <a:lnTo>
                  <a:pt x="6607943" y="0"/>
                </a:lnTo>
                <a:lnTo>
                  <a:pt x="6607943" y="7048472"/>
                </a:lnTo>
                <a:lnTo>
                  <a:pt x="0" y="7048472"/>
                </a:lnTo>
                <a:lnTo>
                  <a:pt x="0" y="0"/>
                </a:lnTo>
                <a:close/>
              </a:path>
            </a:pathLst>
          </a:custGeom>
          <a:blipFill>
            <a:blip r:embed="rId3"/>
            <a:stretch>
              <a:fillRect l="0" t="0" r="0" b="0"/>
            </a:stretch>
          </a:blipFill>
        </p:spPr>
      </p:sp>
      <p:sp>
        <p:nvSpPr>
          <p:cNvPr name="TextBox 6" id="6"/>
          <p:cNvSpPr txBox="true"/>
          <p:nvPr/>
        </p:nvSpPr>
        <p:spPr>
          <a:xfrm rot="0">
            <a:off x="5989441" y="2175477"/>
            <a:ext cx="6124454" cy="3195319"/>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Financial </a:t>
            </a:r>
          </a:p>
          <a:p>
            <a:pPr algn="ctr">
              <a:lnSpc>
                <a:spcPts val="12880"/>
              </a:lnSpc>
            </a:pPr>
          </a:p>
        </p:txBody>
      </p:sp>
      <p:sp>
        <p:nvSpPr>
          <p:cNvPr name="TextBox 7" id="7"/>
          <p:cNvSpPr txBox="true"/>
          <p:nvPr/>
        </p:nvSpPr>
        <p:spPr>
          <a:xfrm rot="0">
            <a:off x="4745060" y="5597974"/>
            <a:ext cx="8063009" cy="2646679"/>
          </a:xfrm>
          <a:prstGeom prst="rect">
            <a:avLst/>
          </a:prstGeom>
        </p:spPr>
        <p:txBody>
          <a:bodyPr anchor="t" rtlCol="false" tIns="0" lIns="0" bIns="0" rIns="0">
            <a:spAutoFit/>
          </a:bodyPr>
          <a:lstStyle/>
          <a:p>
            <a:pPr algn="ctr">
              <a:lnSpc>
                <a:spcPts val="5320"/>
              </a:lnSpc>
            </a:pPr>
            <a:r>
              <a:rPr lang="en-US" sz="3800" b="true">
                <a:solidFill>
                  <a:srgbClr val="000000"/>
                </a:solidFill>
                <a:latin typeface="Canva Sans Bold"/>
                <a:ea typeface="Canva Sans Bold"/>
                <a:cs typeface="Canva Sans Bold"/>
                <a:sym typeface="Canva Sans Bold"/>
              </a:rPr>
              <a:t>MANAGE YOUR MONTHLY EXPENSES</a:t>
            </a:r>
          </a:p>
          <a:p>
            <a:pPr algn="ctr">
              <a:lnSpc>
                <a:spcPts val="5320"/>
              </a:lnSpc>
            </a:pPr>
            <a:r>
              <a:rPr lang="en-US" sz="3800" b="true">
                <a:solidFill>
                  <a:srgbClr val="000000"/>
                </a:solidFill>
                <a:latin typeface="Canva Sans Bold"/>
                <a:ea typeface="Canva Sans Bold"/>
                <a:cs typeface="Canva Sans Bold"/>
                <a:sym typeface="Canva Sans Bold"/>
              </a:rPr>
              <a:t> WITH US.</a:t>
            </a:r>
          </a:p>
          <a:p>
            <a:pPr algn="ctr">
              <a:lnSpc>
                <a:spcPts val="5320"/>
              </a:lnSpc>
            </a:pPr>
          </a:p>
        </p:txBody>
      </p:sp>
      <p:sp>
        <p:nvSpPr>
          <p:cNvPr name="TextBox 8" id="8"/>
          <p:cNvSpPr txBox="true"/>
          <p:nvPr/>
        </p:nvSpPr>
        <p:spPr>
          <a:xfrm rot="0">
            <a:off x="7402047" y="3677887"/>
            <a:ext cx="2863334"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Vista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7273024" y="894388"/>
            <a:ext cx="8733319" cy="7952770"/>
          </a:xfrm>
          <a:prstGeom prst="rect">
            <a:avLst/>
          </a:prstGeom>
        </p:spPr>
      </p:pic>
      <p:sp>
        <p:nvSpPr>
          <p:cNvPr name="TextBox 3" id="3"/>
          <p:cNvSpPr txBox="true"/>
          <p:nvPr/>
        </p:nvSpPr>
        <p:spPr>
          <a:xfrm rot="0">
            <a:off x="1678105" y="1589042"/>
            <a:ext cx="5480392" cy="1539839"/>
          </a:xfrm>
          <a:prstGeom prst="rect">
            <a:avLst/>
          </a:prstGeom>
        </p:spPr>
        <p:txBody>
          <a:bodyPr anchor="t" rtlCol="false" tIns="0" lIns="0" bIns="0" rIns="0">
            <a:spAutoFit/>
          </a:bodyPr>
          <a:lstStyle/>
          <a:p>
            <a:pPr algn="l">
              <a:lnSpc>
                <a:spcPts val="5544"/>
              </a:lnSpc>
            </a:pPr>
            <a:r>
              <a:rPr lang="en-US" sz="5600" b="true">
                <a:solidFill>
                  <a:srgbClr val="896FB9"/>
                </a:solidFill>
                <a:latin typeface="Kollektif Bold"/>
                <a:ea typeface="Kollektif Bold"/>
                <a:cs typeface="Kollektif Bold"/>
                <a:sym typeface="Kollektif Bold"/>
              </a:rPr>
              <a:t>TRACK YOUR </a:t>
            </a:r>
          </a:p>
          <a:p>
            <a:pPr algn="l">
              <a:lnSpc>
                <a:spcPts val="5544"/>
              </a:lnSpc>
            </a:pPr>
            <a:r>
              <a:rPr lang="en-US" b="true" sz="5600">
                <a:solidFill>
                  <a:srgbClr val="896FB9"/>
                </a:solidFill>
                <a:latin typeface="Kollektif Bold"/>
                <a:ea typeface="Kollektif Bold"/>
                <a:cs typeface="Kollektif Bold"/>
                <a:sym typeface="Kollektif Bold"/>
              </a:rPr>
              <a:t>EXPENSES</a:t>
            </a:r>
          </a:p>
        </p:txBody>
      </p:sp>
      <p:sp>
        <p:nvSpPr>
          <p:cNvPr name="Freeform 4" id="4"/>
          <p:cNvSpPr/>
          <p:nvPr/>
        </p:nvSpPr>
        <p:spPr>
          <a:xfrm flipH="false" flipV="false" rot="-10800000">
            <a:off x="9525" y="591366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83809" y="59422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0" y="70260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10800000">
            <a:off x="0"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5400000">
            <a:off x="1083809"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10800000">
            <a:off x="1083809"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10800000">
            <a:off x="3321750"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3321750" y="703557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5400000">
            <a:off x="4405559"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2237941"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3321750"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5400000">
            <a:off x="0"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6" id="16"/>
          <p:cNvSpPr txBox="true"/>
          <p:nvPr/>
        </p:nvSpPr>
        <p:spPr>
          <a:xfrm rot="0">
            <a:off x="1678105" y="3333750"/>
            <a:ext cx="4427943" cy="1809750"/>
          </a:xfrm>
          <a:prstGeom prst="rect">
            <a:avLst/>
          </a:prstGeom>
        </p:spPr>
        <p:txBody>
          <a:bodyPr anchor="t" rtlCol="false" tIns="0" lIns="0" bIns="0" rIns="0">
            <a:spAutoFit/>
          </a:bodyPr>
          <a:lstStyle/>
          <a:p>
            <a:pPr algn="l">
              <a:lnSpc>
                <a:spcPts val="2879"/>
              </a:lnSpc>
            </a:pPr>
            <a:r>
              <a:rPr lang="en-US" sz="2400">
                <a:solidFill>
                  <a:srgbClr val="545454"/>
                </a:solidFill>
                <a:latin typeface="DM Sans"/>
                <a:ea typeface="DM Sans"/>
                <a:cs typeface="DM Sans"/>
                <a:sym typeface="DM Sans"/>
              </a:rPr>
              <a:t>Financial Vista offers a comprehensive expense tracking feature that allows users to monitor their spending effortlessly</a:t>
            </a:r>
          </a:p>
        </p:txBody>
      </p:sp>
      <p:grpSp>
        <p:nvGrpSpPr>
          <p:cNvPr name="Group 17" id="17"/>
          <p:cNvGrpSpPr/>
          <p:nvPr/>
        </p:nvGrpSpPr>
        <p:grpSpPr>
          <a:xfrm rot="0">
            <a:off x="13821020" y="8675314"/>
            <a:ext cx="2915093" cy="576797"/>
            <a:chOff x="0" y="0"/>
            <a:chExt cx="1036059" cy="205000"/>
          </a:xfrm>
        </p:grpSpPr>
        <p:sp>
          <p:nvSpPr>
            <p:cNvPr name="Freeform 18" id="18"/>
            <p:cNvSpPr/>
            <p:nvPr/>
          </p:nvSpPr>
          <p:spPr>
            <a:xfrm flipH="false" flipV="false" rot="0">
              <a:off x="0" y="0"/>
              <a:ext cx="1036060" cy="205000"/>
            </a:xfrm>
            <a:custGeom>
              <a:avLst/>
              <a:gdLst/>
              <a:ahLst/>
              <a:cxnLst/>
              <a:rect r="r" b="b" t="t" l="l"/>
              <a:pathLst>
                <a:path h="205000" w="1036060">
                  <a:moveTo>
                    <a:pt x="102500" y="0"/>
                  </a:moveTo>
                  <a:lnTo>
                    <a:pt x="933559" y="0"/>
                  </a:lnTo>
                  <a:cubicBezTo>
                    <a:pt x="990169" y="0"/>
                    <a:pt x="1036060" y="45891"/>
                    <a:pt x="1036060" y="102500"/>
                  </a:cubicBezTo>
                  <a:lnTo>
                    <a:pt x="1036060" y="102500"/>
                  </a:lnTo>
                  <a:cubicBezTo>
                    <a:pt x="1036060" y="129685"/>
                    <a:pt x="1025260" y="155756"/>
                    <a:pt x="1006038" y="174979"/>
                  </a:cubicBezTo>
                  <a:cubicBezTo>
                    <a:pt x="986815" y="194201"/>
                    <a:pt x="960744" y="205000"/>
                    <a:pt x="933559" y="205000"/>
                  </a:cubicBezTo>
                  <a:lnTo>
                    <a:pt x="102500" y="205000"/>
                  </a:lnTo>
                  <a:cubicBezTo>
                    <a:pt x="45891" y="205000"/>
                    <a:pt x="0" y="159110"/>
                    <a:pt x="0" y="102500"/>
                  </a:cubicBezTo>
                  <a:lnTo>
                    <a:pt x="0" y="102500"/>
                  </a:lnTo>
                  <a:cubicBezTo>
                    <a:pt x="0" y="45891"/>
                    <a:pt x="45891" y="0"/>
                    <a:pt x="102500" y="0"/>
                  </a:cubicBezTo>
                  <a:close/>
                </a:path>
              </a:pathLst>
            </a:custGeom>
            <a:solidFill>
              <a:srgbClr val="443560"/>
            </a:solidFill>
          </p:spPr>
        </p:sp>
        <p:sp>
          <p:nvSpPr>
            <p:cNvPr name="TextBox 19" id="19"/>
            <p:cNvSpPr txBox="true"/>
            <p:nvPr/>
          </p:nvSpPr>
          <p:spPr>
            <a:xfrm>
              <a:off x="0" y="19050"/>
              <a:ext cx="1036059" cy="185950"/>
            </a:xfrm>
            <a:prstGeom prst="rect">
              <a:avLst/>
            </a:prstGeom>
          </p:spPr>
          <p:txBody>
            <a:bodyPr anchor="ctr" rtlCol="false" tIns="50800" lIns="50800" bIns="50800" rIns="50800"/>
            <a:lstStyle/>
            <a:p>
              <a:pPr algn="ctr">
                <a:lnSpc>
                  <a:spcPts val="2553"/>
                </a:lnSpc>
              </a:pPr>
            </a:p>
          </p:txBody>
        </p:sp>
      </p:grpSp>
      <p:sp>
        <p:nvSpPr>
          <p:cNvPr name="TextBox 20" id="20"/>
          <p:cNvSpPr txBox="true"/>
          <p:nvPr/>
        </p:nvSpPr>
        <p:spPr>
          <a:xfrm rot="0">
            <a:off x="13821020" y="8794167"/>
            <a:ext cx="2915093" cy="329565"/>
          </a:xfrm>
          <a:prstGeom prst="rect">
            <a:avLst/>
          </a:prstGeom>
        </p:spPr>
        <p:txBody>
          <a:bodyPr anchor="t" rtlCol="false" tIns="0" lIns="0" bIns="0" rIns="0">
            <a:spAutoFit/>
          </a:bodyPr>
          <a:lstStyle/>
          <a:p>
            <a:pPr algn="ctr">
              <a:lnSpc>
                <a:spcPts val="2100"/>
              </a:lnSpc>
            </a:pPr>
            <a:r>
              <a:rPr lang="en-US" b="true" sz="2100">
                <a:solidFill>
                  <a:srgbClr val="FFFFFF"/>
                </a:solidFill>
                <a:latin typeface="Kollektif Bold"/>
                <a:ea typeface="Kollektif Bold"/>
                <a:cs typeface="Kollektif Bold"/>
                <a:sym typeface="Kollektif Bold"/>
              </a:rPr>
              <a:t>03 - SAVINGS</a:t>
            </a:r>
          </a:p>
        </p:txBody>
      </p:sp>
      <p:grpSp>
        <p:nvGrpSpPr>
          <p:cNvPr name="Group 21" id="21"/>
          <p:cNvGrpSpPr/>
          <p:nvPr/>
        </p:nvGrpSpPr>
        <p:grpSpPr>
          <a:xfrm rot="0">
            <a:off x="7612483" y="8681503"/>
            <a:ext cx="2915093" cy="576797"/>
            <a:chOff x="0" y="0"/>
            <a:chExt cx="1036059" cy="205000"/>
          </a:xfrm>
        </p:grpSpPr>
        <p:sp>
          <p:nvSpPr>
            <p:cNvPr name="Freeform 22" id="22"/>
            <p:cNvSpPr/>
            <p:nvPr/>
          </p:nvSpPr>
          <p:spPr>
            <a:xfrm flipH="false" flipV="false" rot="0">
              <a:off x="0" y="0"/>
              <a:ext cx="1036060" cy="205000"/>
            </a:xfrm>
            <a:custGeom>
              <a:avLst/>
              <a:gdLst/>
              <a:ahLst/>
              <a:cxnLst/>
              <a:rect r="r" b="b" t="t" l="l"/>
              <a:pathLst>
                <a:path h="205000" w="1036060">
                  <a:moveTo>
                    <a:pt x="102500" y="0"/>
                  </a:moveTo>
                  <a:lnTo>
                    <a:pt x="933559" y="0"/>
                  </a:lnTo>
                  <a:cubicBezTo>
                    <a:pt x="990169" y="0"/>
                    <a:pt x="1036060" y="45891"/>
                    <a:pt x="1036060" y="102500"/>
                  </a:cubicBezTo>
                  <a:lnTo>
                    <a:pt x="1036060" y="102500"/>
                  </a:lnTo>
                  <a:cubicBezTo>
                    <a:pt x="1036060" y="129685"/>
                    <a:pt x="1025260" y="155756"/>
                    <a:pt x="1006038" y="174979"/>
                  </a:cubicBezTo>
                  <a:cubicBezTo>
                    <a:pt x="986815" y="194201"/>
                    <a:pt x="960744" y="205000"/>
                    <a:pt x="933559" y="205000"/>
                  </a:cubicBezTo>
                  <a:lnTo>
                    <a:pt x="102500" y="205000"/>
                  </a:lnTo>
                  <a:cubicBezTo>
                    <a:pt x="45891" y="205000"/>
                    <a:pt x="0" y="159110"/>
                    <a:pt x="0" y="102500"/>
                  </a:cubicBezTo>
                  <a:lnTo>
                    <a:pt x="0" y="102500"/>
                  </a:lnTo>
                  <a:cubicBezTo>
                    <a:pt x="0" y="45891"/>
                    <a:pt x="45891" y="0"/>
                    <a:pt x="102500" y="0"/>
                  </a:cubicBezTo>
                  <a:close/>
                </a:path>
              </a:pathLst>
            </a:custGeom>
            <a:solidFill>
              <a:srgbClr val="896FB9"/>
            </a:solidFill>
          </p:spPr>
        </p:sp>
        <p:sp>
          <p:nvSpPr>
            <p:cNvPr name="TextBox 23" id="23"/>
            <p:cNvSpPr txBox="true"/>
            <p:nvPr/>
          </p:nvSpPr>
          <p:spPr>
            <a:xfrm>
              <a:off x="0" y="19050"/>
              <a:ext cx="1036059" cy="185950"/>
            </a:xfrm>
            <a:prstGeom prst="rect">
              <a:avLst/>
            </a:prstGeom>
          </p:spPr>
          <p:txBody>
            <a:bodyPr anchor="ctr" rtlCol="false" tIns="50800" lIns="50800" bIns="50800" rIns="50800"/>
            <a:lstStyle/>
            <a:p>
              <a:pPr algn="ctr">
                <a:lnSpc>
                  <a:spcPts val="2553"/>
                </a:lnSpc>
              </a:pPr>
            </a:p>
          </p:txBody>
        </p:sp>
      </p:grpSp>
      <p:sp>
        <p:nvSpPr>
          <p:cNvPr name="TextBox 24" id="24"/>
          <p:cNvSpPr txBox="true"/>
          <p:nvPr/>
        </p:nvSpPr>
        <p:spPr>
          <a:xfrm rot="0">
            <a:off x="7612483" y="8800357"/>
            <a:ext cx="2915093" cy="329565"/>
          </a:xfrm>
          <a:prstGeom prst="rect">
            <a:avLst/>
          </a:prstGeom>
        </p:spPr>
        <p:txBody>
          <a:bodyPr anchor="t" rtlCol="false" tIns="0" lIns="0" bIns="0" rIns="0">
            <a:spAutoFit/>
          </a:bodyPr>
          <a:lstStyle/>
          <a:p>
            <a:pPr algn="ctr">
              <a:lnSpc>
                <a:spcPts val="2100"/>
              </a:lnSpc>
            </a:pPr>
            <a:r>
              <a:rPr lang="en-US" b="true" sz="2100">
                <a:solidFill>
                  <a:srgbClr val="FFFFFF"/>
                </a:solidFill>
                <a:latin typeface="Kollektif Bold"/>
                <a:ea typeface="Kollektif Bold"/>
                <a:cs typeface="Kollektif Bold"/>
                <a:sym typeface="Kollektif Bold"/>
              </a:rPr>
              <a:t>01 - EXPENSE</a:t>
            </a:r>
          </a:p>
        </p:txBody>
      </p:sp>
      <p:grpSp>
        <p:nvGrpSpPr>
          <p:cNvPr name="Group 25" id="25"/>
          <p:cNvGrpSpPr/>
          <p:nvPr/>
        </p:nvGrpSpPr>
        <p:grpSpPr>
          <a:xfrm rot="0">
            <a:off x="10715426" y="8675314"/>
            <a:ext cx="2915093" cy="576797"/>
            <a:chOff x="0" y="0"/>
            <a:chExt cx="1036059" cy="205000"/>
          </a:xfrm>
        </p:grpSpPr>
        <p:sp>
          <p:nvSpPr>
            <p:cNvPr name="Freeform 26" id="26"/>
            <p:cNvSpPr/>
            <p:nvPr/>
          </p:nvSpPr>
          <p:spPr>
            <a:xfrm flipH="false" flipV="false" rot="0">
              <a:off x="0" y="0"/>
              <a:ext cx="1036060" cy="205000"/>
            </a:xfrm>
            <a:custGeom>
              <a:avLst/>
              <a:gdLst/>
              <a:ahLst/>
              <a:cxnLst/>
              <a:rect r="r" b="b" t="t" l="l"/>
              <a:pathLst>
                <a:path h="205000" w="1036060">
                  <a:moveTo>
                    <a:pt x="102500" y="0"/>
                  </a:moveTo>
                  <a:lnTo>
                    <a:pt x="933559" y="0"/>
                  </a:lnTo>
                  <a:cubicBezTo>
                    <a:pt x="990169" y="0"/>
                    <a:pt x="1036060" y="45891"/>
                    <a:pt x="1036060" y="102500"/>
                  </a:cubicBezTo>
                  <a:lnTo>
                    <a:pt x="1036060" y="102500"/>
                  </a:lnTo>
                  <a:cubicBezTo>
                    <a:pt x="1036060" y="129685"/>
                    <a:pt x="1025260" y="155756"/>
                    <a:pt x="1006038" y="174979"/>
                  </a:cubicBezTo>
                  <a:cubicBezTo>
                    <a:pt x="986815" y="194201"/>
                    <a:pt x="960744" y="205000"/>
                    <a:pt x="933559" y="205000"/>
                  </a:cubicBezTo>
                  <a:lnTo>
                    <a:pt x="102500" y="205000"/>
                  </a:lnTo>
                  <a:cubicBezTo>
                    <a:pt x="45891" y="205000"/>
                    <a:pt x="0" y="159110"/>
                    <a:pt x="0" y="102500"/>
                  </a:cubicBezTo>
                  <a:lnTo>
                    <a:pt x="0" y="102500"/>
                  </a:lnTo>
                  <a:cubicBezTo>
                    <a:pt x="0" y="45891"/>
                    <a:pt x="45891" y="0"/>
                    <a:pt x="102500" y="0"/>
                  </a:cubicBezTo>
                  <a:close/>
                </a:path>
              </a:pathLst>
            </a:custGeom>
            <a:solidFill>
              <a:srgbClr val="593C8F"/>
            </a:solidFill>
          </p:spPr>
        </p:sp>
        <p:sp>
          <p:nvSpPr>
            <p:cNvPr name="TextBox 27" id="27"/>
            <p:cNvSpPr txBox="true"/>
            <p:nvPr/>
          </p:nvSpPr>
          <p:spPr>
            <a:xfrm>
              <a:off x="0" y="19050"/>
              <a:ext cx="1036059" cy="185950"/>
            </a:xfrm>
            <a:prstGeom prst="rect">
              <a:avLst/>
            </a:prstGeom>
          </p:spPr>
          <p:txBody>
            <a:bodyPr anchor="ctr" rtlCol="false" tIns="50800" lIns="50800" bIns="50800" rIns="50800"/>
            <a:lstStyle/>
            <a:p>
              <a:pPr algn="ctr">
                <a:lnSpc>
                  <a:spcPts val="2553"/>
                </a:lnSpc>
              </a:pPr>
            </a:p>
          </p:txBody>
        </p:sp>
      </p:grpSp>
      <p:sp>
        <p:nvSpPr>
          <p:cNvPr name="TextBox 28" id="28"/>
          <p:cNvSpPr txBox="true"/>
          <p:nvPr/>
        </p:nvSpPr>
        <p:spPr>
          <a:xfrm rot="0">
            <a:off x="10715426" y="8794167"/>
            <a:ext cx="2915093" cy="329565"/>
          </a:xfrm>
          <a:prstGeom prst="rect">
            <a:avLst/>
          </a:prstGeom>
        </p:spPr>
        <p:txBody>
          <a:bodyPr anchor="t" rtlCol="false" tIns="0" lIns="0" bIns="0" rIns="0">
            <a:spAutoFit/>
          </a:bodyPr>
          <a:lstStyle/>
          <a:p>
            <a:pPr algn="ctr">
              <a:lnSpc>
                <a:spcPts val="2100"/>
              </a:lnSpc>
            </a:pPr>
            <a:r>
              <a:rPr lang="en-US" b="true" sz="2100">
                <a:solidFill>
                  <a:srgbClr val="FFFFFF"/>
                </a:solidFill>
                <a:latin typeface="Kollektif Bold"/>
                <a:ea typeface="Kollektif Bold"/>
                <a:cs typeface="Kollektif Bold"/>
                <a:sym typeface="Kollektif Bold"/>
              </a:rPr>
              <a:t>02 - INCOME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04191" y="-551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204191" y="10287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5400000">
            <a:off x="17204191" y="21125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120382" y="-551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alphaModFix amt="50000"/>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5400000">
            <a:off x="15036573" y="10287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6120382" y="21125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alphaModFix amt="50000"/>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true" flipV="true" rot="-10800000">
            <a:off x="15036573" y="21125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959974" y="592823"/>
            <a:ext cx="12734934" cy="4180168"/>
          </a:xfrm>
          <a:prstGeom prst="rect">
            <a:avLst/>
          </a:prstGeom>
        </p:spPr>
        <p:txBody>
          <a:bodyPr anchor="t" rtlCol="false" tIns="0" lIns="0" bIns="0" rIns="0">
            <a:spAutoFit/>
          </a:bodyPr>
          <a:lstStyle/>
          <a:p>
            <a:pPr algn="l">
              <a:lnSpc>
                <a:spcPts val="8213"/>
              </a:lnSpc>
            </a:pPr>
            <a:r>
              <a:rPr lang="en-US" sz="7399" b="true">
                <a:solidFill>
                  <a:srgbClr val="896FB9"/>
                </a:solidFill>
                <a:latin typeface="DM Sans Bold"/>
                <a:ea typeface="DM Sans Bold"/>
                <a:cs typeface="DM Sans Bold"/>
                <a:sym typeface="DM Sans Bold"/>
              </a:rPr>
              <a:t>Alternate platforms for expense manager.</a:t>
            </a:r>
          </a:p>
          <a:p>
            <a:pPr algn="l">
              <a:lnSpc>
                <a:spcPts val="8213"/>
              </a:lnSpc>
            </a:pPr>
          </a:p>
          <a:p>
            <a:pPr algn="l">
              <a:lnSpc>
                <a:spcPts val="8213"/>
              </a:lnSpc>
              <a:spcBef>
                <a:spcPct val="0"/>
              </a:spcBef>
            </a:pPr>
          </a:p>
        </p:txBody>
      </p:sp>
      <p:sp>
        <p:nvSpPr>
          <p:cNvPr name="TextBox 10" id="10"/>
          <p:cNvSpPr txBox="true"/>
          <p:nvPr/>
        </p:nvSpPr>
        <p:spPr>
          <a:xfrm rot="0">
            <a:off x="959974" y="3234418"/>
            <a:ext cx="1372373" cy="507791"/>
          </a:xfrm>
          <a:prstGeom prst="rect">
            <a:avLst/>
          </a:prstGeom>
        </p:spPr>
        <p:txBody>
          <a:bodyPr anchor="t" rtlCol="false" tIns="0" lIns="0" bIns="0" rIns="0">
            <a:spAutoFit/>
          </a:bodyPr>
          <a:lstStyle/>
          <a:p>
            <a:pPr algn="ctr">
              <a:lnSpc>
                <a:spcPts val="3995"/>
              </a:lnSpc>
              <a:spcBef>
                <a:spcPct val="0"/>
              </a:spcBef>
            </a:pPr>
            <a:r>
              <a:rPr lang="en-US" b="true" sz="3599">
                <a:solidFill>
                  <a:srgbClr val="443560"/>
                </a:solidFill>
                <a:latin typeface="DM Sans Bold"/>
                <a:ea typeface="DM Sans Bold"/>
                <a:cs typeface="DM Sans Bold"/>
                <a:sym typeface="DM Sans Bold"/>
              </a:rPr>
              <a:t>1. Mint</a:t>
            </a:r>
          </a:p>
        </p:txBody>
      </p:sp>
      <p:sp>
        <p:nvSpPr>
          <p:cNvPr name="TextBox 11" id="11"/>
          <p:cNvSpPr txBox="true"/>
          <p:nvPr/>
        </p:nvSpPr>
        <p:spPr>
          <a:xfrm rot="0">
            <a:off x="1028700" y="3761259"/>
            <a:ext cx="12096409" cy="873633"/>
          </a:xfrm>
          <a:prstGeom prst="rect">
            <a:avLst/>
          </a:prstGeom>
        </p:spPr>
        <p:txBody>
          <a:bodyPr anchor="t" rtlCol="false" tIns="0" lIns="0" bIns="0" rIns="0">
            <a:spAutoFit/>
          </a:bodyPr>
          <a:lstStyle/>
          <a:p>
            <a:pPr algn="l">
              <a:lnSpc>
                <a:spcPts val="3440"/>
              </a:lnSpc>
              <a:spcBef>
                <a:spcPct val="0"/>
              </a:spcBef>
            </a:pPr>
            <a:r>
              <a:rPr lang="en-US" b="true" sz="3099">
                <a:solidFill>
                  <a:srgbClr val="443560"/>
                </a:solidFill>
                <a:latin typeface="DM Sans Bold"/>
                <a:ea typeface="DM Sans Bold"/>
                <a:cs typeface="DM Sans Bold"/>
                <a:sym typeface="DM Sans Bold"/>
              </a:rPr>
              <a:t>Automatic categorization of transactions, bill tracking, financial goal setting, and personalized financial insights.</a:t>
            </a:r>
          </a:p>
        </p:txBody>
      </p:sp>
      <p:sp>
        <p:nvSpPr>
          <p:cNvPr name="TextBox 12" id="12"/>
          <p:cNvSpPr txBox="true"/>
          <p:nvPr/>
        </p:nvSpPr>
        <p:spPr>
          <a:xfrm rot="0">
            <a:off x="959974" y="4899129"/>
            <a:ext cx="2337797" cy="507791"/>
          </a:xfrm>
          <a:prstGeom prst="rect">
            <a:avLst/>
          </a:prstGeom>
        </p:spPr>
        <p:txBody>
          <a:bodyPr anchor="t" rtlCol="false" tIns="0" lIns="0" bIns="0" rIns="0">
            <a:spAutoFit/>
          </a:bodyPr>
          <a:lstStyle/>
          <a:p>
            <a:pPr algn="ctr">
              <a:lnSpc>
                <a:spcPts val="3995"/>
              </a:lnSpc>
            </a:pPr>
            <a:r>
              <a:rPr lang="en-US" b="true" sz="3599">
                <a:solidFill>
                  <a:srgbClr val="443560"/>
                </a:solidFill>
                <a:latin typeface="DM Sans Bold"/>
                <a:ea typeface="DM Sans Bold"/>
                <a:cs typeface="DM Sans Bold"/>
                <a:sym typeface="DM Sans Bold"/>
              </a:rPr>
              <a:t>2.Spendee</a:t>
            </a:r>
          </a:p>
        </p:txBody>
      </p:sp>
      <p:sp>
        <p:nvSpPr>
          <p:cNvPr name="TextBox 13" id="13"/>
          <p:cNvSpPr txBox="true"/>
          <p:nvPr/>
        </p:nvSpPr>
        <p:spPr>
          <a:xfrm rot="0">
            <a:off x="1028700" y="5597421"/>
            <a:ext cx="12096409" cy="873633"/>
          </a:xfrm>
          <a:prstGeom prst="rect">
            <a:avLst/>
          </a:prstGeom>
        </p:spPr>
        <p:txBody>
          <a:bodyPr anchor="t" rtlCol="false" tIns="0" lIns="0" bIns="0" rIns="0">
            <a:spAutoFit/>
          </a:bodyPr>
          <a:lstStyle/>
          <a:p>
            <a:pPr algn="l">
              <a:lnSpc>
                <a:spcPts val="3440"/>
              </a:lnSpc>
              <a:spcBef>
                <a:spcPct val="0"/>
              </a:spcBef>
            </a:pPr>
            <a:r>
              <a:rPr lang="en-US" b="true" sz="3099">
                <a:solidFill>
                  <a:srgbClr val="443560"/>
                </a:solidFill>
                <a:latin typeface="DM Sans Bold"/>
                <a:ea typeface="DM Sans Bold"/>
                <a:cs typeface="DM Sans Bold"/>
                <a:sym typeface="DM Sans Bold"/>
              </a:rPr>
              <a:t>Budgeting, bill tracking, group sharing, financial insights, and multi-currency support.</a:t>
            </a:r>
          </a:p>
        </p:txBody>
      </p:sp>
      <p:sp>
        <p:nvSpPr>
          <p:cNvPr name="TextBox 14" id="14"/>
          <p:cNvSpPr txBox="true"/>
          <p:nvPr/>
        </p:nvSpPr>
        <p:spPr>
          <a:xfrm rot="0">
            <a:off x="959974" y="6737754"/>
            <a:ext cx="3465126" cy="507791"/>
          </a:xfrm>
          <a:prstGeom prst="rect">
            <a:avLst/>
          </a:prstGeom>
        </p:spPr>
        <p:txBody>
          <a:bodyPr anchor="t" rtlCol="false" tIns="0" lIns="0" bIns="0" rIns="0">
            <a:spAutoFit/>
          </a:bodyPr>
          <a:lstStyle/>
          <a:p>
            <a:pPr algn="ctr">
              <a:lnSpc>
                <a:spcPts val="3995"/>
              </a:lnSpc>
            </a:pPr>
            <a:r>
              <a:rPr lang="en-US" b="true" sz="3599">
                <a:solidFill>
                  <a:srgbClr val="443560"/>
                </a:solidFill>
                <a:latin typeface="DM Sans Bold"/>
                <a:ea typeface="DM Sans Bold"/>
                <a:cs typeface="DM Sans Bold"/>
                <a:sym typeface="DM Sans Bold"/>
              </a:rPr>
              <a:t>3.Zoho Expense</a:t>
            </a:r>
          </a:p>
        </p:txBody>
      </p:sp>
      <p:sp>
        <p:nvSpPr>
          <p:cNvPr name="TextBox 15" id="15"/>
          <p:cNvSpPr txBox="true"/>
          <p:nvPr/>
        </p:nvSpPr>
        <p:spPr>
          <a:xfrm rot="0">
            <a:off x="959974" y="7350320"/>
            <a:ext cx="12096409" cy="873633"/>
          </a:xfrm>
          <a:prstGeom prst="rect">
            <a:avLst/>
          </a:prstGeom>
        </p:spPr>
        <p:txBody>
          <a:bodyPr anchor="t" rtlCol="false" tIns="0" lIns="0" bIns="0" rIns="0">
            <a:spAutoFit/>
          </a:bodyPr>
          <a:lstStyle/>
          <a:p>
            <a:pPr algn="l">
              <a:lnSpc>
                <a:spcPts val="3440"/>
              </a:lnSpc>
              <a:spcBef>
                <a:spcPct val="0"/>
              </a:spcBef>
            </a:pPr>
            <a:r>
              <a:rPr lang="en-US" b="true" sz="3099">
                <a:solidFill>
                  <a:srgbClr val="443560"/>
                </a:solidFill>
                <a:latin typeface="DM Sans Bold"/>
                <a:ea typeface="DM Sans Bold"/>
                <a:cs typeface="DM Sans Bold"/>
                <a:sym typeface="DM Sans Bold"/>
              </a:rPr>
              <a:t>Receipt scanning, automated expense reporting, multi-currency handling, and integration with other Zoho products.</a:t>
            </a:r>
          </a:p>
        </p:txBody>
      </p:sp>
      <p:sp>
        <p:nvSpPr>
          <p:cNvPr name="Freeform 16" id="16"/>
          <p:cNvSpPr/>
          <p:nvPr/>
        </p:nvSpPr>
        <p:spPr>
          <a:xfrm flipH="false" flipV="false" rot="-10800000">
            <a:off x="-38746" y="9283935"/>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38746" y="820012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5400000">
            <a:off x="1045063" y="9283935"/>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3904606" y="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988415" y="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800000">
            <a:off x="14988415" y="106917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0800000">
            <a:off x="17226356" y="28575"/>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7226356" y="-105523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142547" y="111238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7226356" y="111238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5400000">
            <a:off x="13904606" y="10838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3787322" y="3102796"/>
            <a:ext cx="3568207" cy="3086100"/>
            <a:chOff x="0" y="0"/>
            <a:chExt cx="939775" cy="812800"/>
          </a:xfrm>
        </p:grpSpPr>
        <p:sp>
          <p:nvSpPr>
            <p:cNvPr name="Freeform 11" id="11"/>
            <p:cNvSpPr/>
            <p:nvPr/>
          </p:nvSpPr>
          <p:spPr>
            <a:xfrm flipH="false" flipV="false" rot="0">
              <a:off x="0" y="0"/>
              <a:ext cx="939775" cy="812800"/>
            </a:xfrm>
            <a:custGeom>
              <a:avLst/>
              <a:gdLst/>
              <a:ahLst/>
              <a:cxnLst/>
              <a:rect r="r" b="b" t="t" l="l"/>
              <a:pathLst>
                <a:path h="812800" w="939775">
                  <a:moveTo>
                    <a:pt x="110654" y="0"/>
                  </a:moveTo>
                  <a:lnTo>
                    <a:pt x="829120" y="0"/>
                  </a:lnTo>
                  <a:cubicBezTo>
                    <a:pt x="890233" y="0"/>
                    <a:pt x="939775" y="49542"/>
                    <a:pt x="939775" y="110654"/>
                  </a:cubicBezTo>
                  <a:lnTo>
                    <a:pt x="939775" y="702146"/>
                  </a:lnTo>
                  <a:cubicBezTo>
                    <a:pt x="939775" y="763258"/>
                    <a:pt x="890233" y="812800"/>
                    <a:pt x="829120" y="812800"/>
                  </a:cubicBezTo>
                  <a:lnTo>
                    <a:pt x="110654" y="812800"/>
                  </a:lnTo>
                  <a:cubicBezTo>
                    <a:pt x="49542" y="812800"/>
                    <a:pt x="0" y="763258"/>
                    <a:pt x="0" y="702146"/>
                  </a:cubicBezTo>
                  <a:lnTo>
                    <a:pt x="0" y="110654"/>
                  </a:lnTo>
                  <a:cubicBezTo>
                    <a:pt x="0" y="49542"/>
                    <a:pt x="49542" y="0"/>
                    <a:pt x="110654" y="0"/>
                  </a:cubicBezTo>
                  <a:close/>
                </a:path>
              </a:pathLst>
            </a:custGeom>
            <a:solidFill>
              <a:srgbClr val="896FB9"/>
            </a:solidFill>
          </p:spPr>
        </p:sp>
        <p:sp>
          <p:nvSpPr>
            <p:cNvPr name="TextBox 12" id="12"/>
            <p:cNvSpPr txBox="true"/>
            <p:nvPr/>
          </p:nvSpPr>
          <p:spPr>
            <a:xfrm>
              <a:off x="0" y="19050"/>
              <a:ext cx="939775" cy="793750"/>
            </a:xfrm>
            <a:prstGeom prst="rect">
              <a:avLst/>
            </a:prstGeom>
          </p:spPr>
          <p:txBody>
            <a:bodyPr anchor="ctr" rtlCol="false" tIns="50800" lIns="50800" bIns="50800" rIns="50800"/>
            <a:lstStyle/>
            <a:p>
              <a:pPr algn="ctr">
                <a:lnSpc>
                  <a:spcPts val="2553"/>
                </a:lnSpc>
              </a:pPr>
            </a:p>
          </p:txBody>
        </p:sp>
      </p:grpSp>
      <p:sp>
        <p:nvSpPr>
          <p:cNvPr name="TextBox 13" id="13"/>
          <p:cNvSpPr txBox="true"/>
          <p:nvPr/>
        </p:nvSpPr>
        <p:spPr>
          <a:xfrm rot="0">
            <a:off x="5152049" y="515206"/>
            <a:ext cx="7600032" cy="1539839"/>
          </a:xfrm>
          <a:prstGeom prst="rect">
            <a:avLst/>
          </a:prstGeom>
        </p:spPr>
        <p:txBody>
          <a:bodyPr anchor="t" rtlCol="false" tIns="0" lIns="0" bIns="0" rIns="0">
            <a:spAutoFit/>
          </a:bodyPr>
          <a:lstStyle/>
          <a:p>
            <a:pPr algn="ctr">
              <a:lnSpc>
                <a:spcPts val="5544"/>
              </a:lnSpc>
            </a:pPr>
            <a:r>
              <a:rPr lang="en-US" b="true" sz="5600">
                <a:solidFill>
                  <a:srgbClr val="896FB9"/>
                </a:solidFill>
                <a:latin typeface="Kollektif Bold"/>
                <a:ea typeface="Kollektif Bold"/>
                <a:cs typeface="Kollektif Bold"/>
                <a:sym typeface="Kollektif Bold"/>
              </a:rPr>
              <a:t>KEY FEATURES OF FINANCIA VISTA</a:t>
            </a:r>
          </a:p>
        </p:txBody>
      </p:sp>
      <p:sp>
        <p:nvSpPr>
          <p:cNvPr name="Freeform 14" id="14"/>
          <p:cNvSpPr/>
          <p:nvPr/>
        </p:nvSpPr>
        <p:spPr>
          <a:xfrm flipH="false" flipV="false" rot="-10800000">
            <a:off x="0" y="700699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alphaModFix amt="50000"/>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1074284" y="703557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9525"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alphaModFix amt="50000"/>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10800000">
            <a:off x="-9525"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5400000">
            <a:off x="1074284"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4028375" y="4048278"/>
            <a:ext cx="3086100" cy="1615059"/>
          </a:xfrm>
          <a:prstGeom prst="rect">
            <a:avLst/>
          </a:prstGeom>
        </p:spPr>
        <p:txBody>
          <a:bodyPr anchor="t" rtlCol="false" tIns="0" lIns="0" bIns="0" rIns="0">
            <a:spAutoFit/>
          </a:bodyPr>
          <a:lstStyle/>
          <a:p>
            <a:pPr algn="ctr">
              <a:lnSpc>
                <a:spcPts val="4217"/>
              </a:lnSpc>
            </a:pPr>
            <a:r>
              <a:rPr lang="en-US" sz="3799">
                <a:solidFill>
                  <a:srgbClr val="FFFFFF"/>
                </a:solidFill>
                <a:latin typeface="DM Sans"/>
                <a:ea typeface="DM Sans"/>
                <a:cs typeface="DM Sans"/>
                <a:sym typeface="DM Sans"/>
              </a:rPr>
              <a:t>Expense Tracking</a:t>
            </a:r>
          </a:p>
          <a:p>
            <a:pPr algn="ctr">
              <a:lnSpc>
                <a:spcPts val="4217"/>
              </a:lnSpc>
              <a:spcBef>
                <a:spcPct val="0"/>
              </a:spcBef>
            </a:pPr>
          </a:p>
        </p:txBody>
      </p:sp>
      <p:sp>
        <p:nvSpPr>
          <p:cNvPr name="TextBox 20" id="20"/>
          <p:cNvSpPr txBox="true"/>
          <p:nvPr/>
        </p:nvSpPr>
        <p:spPr>
          <a:xfrm rot="0">
            <a:off x="7642586" y="4067328"/>
            <a:ext cx="3616065" cy="1870608"/>
          </a:xfrm>
          <a:prstGeom prst="rect">
            <a:avLst/>
          </a:prstGeom>
        </p:spPr>
        <p:txBody>
          <a:bodyPr anchor="t" rtlCol="false" tIns="0" lIns="0" bIns="0" rIns="0">
            <a:spAutoFit/>
          </a:bodyPr>
          <a:lstStyle/>
          <a:p>
            <a:pPr algn="ctr">
              <a:lnSpc>
                <a:spcPts val="4661"/>
              </a:lnSpc>
            </a:pPr>
            <a:r>
              <a:rPr lang="en-US" sz="4199" b="true">
                <a:solidFill>
                  <a:srgbClr val="FFFFFF"/>
                </a:solidFill>
                <a:latin typeface="DM Sans Bold"/>
                <a:ea typeface="DM Sans Bold"/>
                <a:cs typeface="DM Sans Bold"/>
                <a:sym typeface="DM Sans Bold"/>
              </a:rPr>
              <a:t>Budget Management</a:t>
            </a:r>
          </a:p>
          <a:p>
            <a:pPr algn="ctr">
              <a:lnSpc>
                <a:spcPts val="5327"/>
              </a:lnSpc>
              <a:spcBef>
                <a:spcPct val="0"/>
              </a:spcBef>
            </a:pPr>
          </a:p>
        </p:txBody>
      </p:sp>
      <p:grpSp>
        <p:nvGrpSpPr>
          <p:cNvPr name="Group 21" id="21"/>
          <p:cNvGrpSpPr/>
          <p:nvPr/>
        </p:nvGrpSpPr>
        <p:grpSpPr>
          <a:xfrm rot="0">
            <a:off x="7625370" y="3102796"/>
            <a:ext cx="3568207" cy="3086100"/>
            <a:chOff x="0" y="0"/>
            <a:chExt cx="939775" cy="812800"/>
          </a:xfrm>
        </p:grpSpPr>
        <p:sp>
          <p:nvSpPr>
            <p:cNvPr name="Freeform 22" id="22"/>
            <p:cNvSpPr/>
            <p:nvPr/>
          </p:nvSpPr>
          <p:spPr>
            <a:xfrm flipH="false" flipV="false" rot="0">
              <a:off x="0" y="0"/>
              <a:ext cx="939775" cy="812800"/>
            </a:xfrm>
            <a:custGeom>
              <a:avLst/>
              <a:gdLst/>
              <a:ahLst/>
              <a:cxnLst/>
              <a:rect r="r" b="b" t="t" l="l"/>
              <a:pathLst>
                <a:path h="812800" w="939775">
                  <a:moveTo>
                    <a:pt x="110654" y="0"/>
                  </a:moveTo>
                  <a:lnTo>
                    <a:pt x="829120" y="0"/>
                  </a:lnTo>
                  <a:cubicBezTo>
                    <a:pt x="890233" y="0"/>
                    <a:pt x="939775" y="49542"/>
                    <a:pt x="939775" y="110654"/>
                  </a:cubicBezTo>
                  <a:lnTo>
                    <a:pt x="939775" y="702146"/>
                  </a:lnTo>
                  <a:cubicBezTo>
                    <a:pt x="939775" y="763258"/>
                    <a:pt x="890233" y="812800"/>
                    <a:pt x="829120" y="812800"/>
                  </a:cubicBezTo>
                  <a:lnTo>
                    <a:pt x="110654" y="812800"/>
                  </a:lnTo>
                  <a:cubicBezTo>
                    <a:pt x="49542" y="812800"/>
                    <a:pt x="0" y="763258"/>
                    <a:pt x="0" y="702146"/>
                  </a:cubicBezTo>
                  <a:lnTo>
                    <a:pt x="0" y="110654"/>
                  </a:lnTo>
                  <a:cubicBezTo>
                    <a:pt x="0" y="49542"/>
                    <a:pt x="49542" y="0"/>
                    <a:pt x="110654" y="0"/>
                  </a:cubicBezTo>
                  <a:close/>
                </a:path>
              </a:pathLst>
            </a:custGeom>
            <a:solidFill>
              <a:srgbClr val="896FB9"/>
            </a:solidFill>
          </p:spPr>
        </p:sp>
        <p:sp>
          <p:nvSpPr>
            <p:cNvPr name="TextBox 23" id="23"/>
            <p:cNvSpPr txBox="true"/>
            <p:nvPr/>
          </p:nvSpPr>
          <p:spPr>
            <a:xfrm>
              <a:off x="0" y="19050"/>
              <a:ext cx="939775" cy="793750"/>
            </a:xfrm>
            <a:prstGeom prst="rect">
              <a:avLst/>
            </a:prstGeom>
          </p:spPr>
          <p:txBody>
            <a:bodyPr anchor="ctr" rtlCol="false" tIns="50800" lIns="50800" bIns="50800" rIns="50800"/>
            <a:lstStyle/>
            <a:p>
              <a:pPr algn="ctr">
                <a:lnSpc>
                  <a:spcPts val="2553"/>
                </a:lnSpc>
              </a:pPr>
            </a:p>
          </p:txBody>
        </p:sp>
      </p:grpSp>
      <p:grpSp>
        <p:nvGrpSpPr>
          <p:cNvPr name="Group 24" id="24"/>
          <p:cNvGrpSpPr/>
          <p:nvPr/>
        </p:nvGrpSpPr>
        <p:grpSpPr>
          <a:xfrm rot="0">
            <a:off x="11667858" y="3129211"/>
            <a:ext cx="3568207" cy="3086100"/>
            <a:chOff x="0" y="0"/>
            <a:chExt cx="939775" cy="812800"/>
          </a:xfrm>
        </p:grpSpPr>
        <p:sp>
          <p:nvSpPr>
            <p:cNvPr name="Freeform 25" id="25"/>
            <p:cNvSpPr/>
            <p:nvPr/>
          </p:nvSpPr>
          <p:spPr>
            <a:xfrm flipH="false" flipV="false" rot="0">
              <a:off x="0" y="0"/>
              <a:ext cx="939775" cy="812800"/>
            </a:xfrm>
            <a:custGeom>
              <a:avLst/>
              <a:gdLst/>
              <a:ahLst/>
              <a:cxnLst/>
              <a:rect r="r" b="b" t="t" l="l"/>
              <a:pathLst>
                <a:path h="812800" w="939775">
                  <a:moveTo>
                    <a:pt x="110654" y="0"/>
                  </a:moveTo>
                  <a:lnTo>
                    <a:pt x="829120" y="0"/>
                  </a:lnTo>
                  <a:cubicBezTo>
                    <a:pt x="890233" y="0"/>
                    <a:pt x="939775" y="49542"/>
                    <a:pt x="939775" y="110654"/>
                  </a:cubicBezTo>
                  <a:lnTo>
                    <a:pt x="939775" y="702146"/>
                  </a:lnTo>
                  <a:cubicBezTo>
                    <a:pt x="939775" y="763258"/>
                    <a:pt x="890233" y="812800"/>
                    <a:pt x="829120" y="812800"/>
                  </a:cubicBezTo>
                  <a:lnTo>
                    <a:pt x="110654" y="812800"/>
                  </a:lnTo>
                  <a:cubicBezTo>
                    <a:pt x="49542" y="812800"/>
                    <a:pt x="0" y="763258"/>
                    <a:pt x="0" y="702146"/>
                  </a:cubicBezTo>
                  <a:lnTo>
                    <a:pt x="0" y="110654"/>
                  </a:lnTo>
                  <a:cubicBezTo>
                    <a:pt x="0" y="49542"/>
                    <a:pt x="49542" y="0"/>
                    <a:pt x="110654" y="0"/>
                  </a:cubicBezTo>
                  <a:close/>
                </a:path>
              </a:pathLst>
            </a:custGeom>
            <a:solidFill>
              <a:srgbClr val="896FB9"/>
            </a:solidFill>
          </p:spPr>
        </p:sp>
        <p:sp>
          <p:nvSpPr>
            <p:cNvPr name="TextBox 26" id="26"/>
            <p:cNvSpPr txBox="true"/>
            <p:nvPr/>
          </p:nvSpPr>
          <p:spPr>
            <a:xfrm>
              <a:off x="0" y="19050"/>
              <a:ext cx="939775" cy="793750"/>
            </a:xfrm>
            <a:prstGeom prst="rect">
              <a:avLst/>
            </a:prstGeom>
          </p:spPr>
          <p:txBody>
            <a:bodyPr anchor="ctr" rtlCol="false" tIns="50800" lIns="50800" bIns="50800" rIns="50800"/>
            <a:lstStyle/>
            <a:p>
              <a:pPr algn="ctr">
                <a:lnSpc>
                  <a:spcPts val="2553"/>
                </a:lnSpc>
              </a:pPr>
            </a:p>
          </p:txBody>
        </p:sp>
      </p:grpSp>
      <p:grpSp>
        <p:nvGrpSpPr>
          <p:cNvPr name="Group 27" id="27"/>
          <p:cNvGrpSpPr/>
          <p:nvPr/>
        </p:nvGrpSpPr>
        <p:grpSpPr>
          <a:xfrm rot="0">
            <a:off x="3790213" y="6658996"/>
            <a:ext cx="3568207" cy="3086100"/>
            <a:chOff x="0" y="0"/>
            <a:chExt cx="939775" cy="812800"/>
          </a:xfrm>
        </p:grpSpPr>
        <p:sp>
          <p:nvSpPr>
            <p:cNvPr name="Freeform 28" id="28"/>
            <p:cNvSpPr/>
            <p:nvPr/>
          </p:nvSpPr>
          <p:spPr>
            <a:xfrm flipH="false" flipV="false" rot="0">
              <a:off x="0" y="0"/>
              <a:ext cx="939775" cy="812800"/>
            </a:xfrm>
            <a:custGeom>
              <a:avLst/>
              <a:gdLst/>
              <a:ahLst/>
              <a:cxnLst/>
              <a:rect r="r" b="b" t="t" l="l"/>
              <a:pathLst>
                <a:path h="812800" w="939775">
                  <a:moveTo>
                    <a:pt x="110654" y="0"/>
                  </a:moveTo>
                  <a:lnTo>
                    <a:pt x="829120" y="0"/>
                  </a:lnTo>
                  <a:cubicBezTo>
                    <a:pt x="890233" y="0"/>
                    <a:pt x="939775" y="49542"/>
                    <a:pt x="939775" y="110654"/>
                  </a:cubicBezTo>
                  <a:lnTo>
                    <a:pt x="939775" y="702146"/>
                  </a:lnTo>
                  <a:cubicBezTo>
                    <a:pt x="939775" y="763258"/>
                    <a:pt x="890233" y="812800"/>
                    <a:pt x="829120" y="812800"/>
                  </a:cubicBezTo>
                  <a:lnTo>
                    <a:pt x="110654" y="812800"/>
                  </a:lnTo>
                  <a:cubicBezTo>
                    <a:pt x="49542" y="812800"/>
                    <a:pt x="0" y="763258"/>
                    <a:pt x="0" y="702146"/>
                  </a:cubicBezTo>
                  <a:lnTo>
                    <a:pt x="0" y="110654"/>
                  </a:lnTo>
                  <a:cubicBezTo>
                    <a:pt x="0" y="49542"/>
                    <a:pt x="49542" y="0"/>
                    <a:pt x="110654" y="0"/>
                  </a:cubicBezTo>
                  <a:close/>
                </a:path>
              </a:pathLst>
            </a:custGeom>
            <a:solidFill>
              <a:srgbClr val="896FB9"/>
            </a:solidFill>
          </p:spPr>
        </p:sp>
        <p:sp>
          <p:nvSpPr>
            <p:cNvPr name="TextBox 29" id="29"/>
            <p:cNvSpPr txBox="true"/>
            <p:nvPr/>
          </p:nvSpPr>
          <p:spPr>
            <a:xfrm>
              <a:off x="0" y="19050"/>
              <a:ext cx="939775" cy="793750"/>
            </a:xfrm>
            <a:prstGeom prst="rect">
              <a:avLst/>
            </a:prstGeom>
          </p:spPr>
          <p:txBody>
            <a:bodyPr anchor="ctr" rtlCol="false" tIns="50800" lIns="50800" bIns="50800" rIns="50800"/>
            <a:lstStyle/>
            <a:p>
              <a:pPr algn="ctr">
                <a:lnSpc>
                  <a:spcPts val="2553"/>
                </a:lnSpc>
              </a:pPr>
            </a:p>
          </p:txBody>
        </p:sp>
      </p:grpSp>
      <p:grpSp>
        <p:nvGrpSpPr>
          <p:cNvPr name="Group 30" id="30"/>
          <p:cNvGrpSpPr/>
          <p:nvPr/>
        </p:nvGrpSpPr>
        <p:grpSpPr>
          <a:xfrm rot="0">
            <a:off x="7659081" y="6731821"/>
            <a:ext cx="3568207" cy="3086100"/>
            <a:chOff x="0" y="0"/>
            <a:chExt cx="939775" cy="812800"/>
          </a:xfrm>
        </p:grpSpPr>
        <p:sp>
          <p:nvSpPr>
            <p:cNvPr name="Freeform 31" id="31"/>
            <p:cNvSpPr/>
            <p:nvPr/>
          </p:nvSpPr>
          <p:spPr>
            <a:xfrm flipH="false" flipV="false" rot="0">
              <a:off x="0" y="0"/>
              <a:ext cx="939775" cy="812800"/>
            </a:xfrm>
            <a:custGeom>
              <a:avLst/>
              <a:gdLst/>
              <a:ahLst/>
              <a:cxnLst/>
              <a:rect r="r" b="b" t="t" l="l"/>
              <a:pathLst>
                <a:path h="812800" w="939775">
                  <a:moveTo>
                    <a:pt x="110654" y="0"/>
                  </a:moveTo>
                  <a:lnTo>
                    <a:pt x="829120" y="0"/>
                  </a:lnTo>
                  <a:cubicBezTo>
                    <a:pt x="890233" y="0"/>
                    <a:pt x="939775" y="49542"/>
                    <a:pt x="939775" y="110654"/>
                  </a:cubicBezTo>
                  <a:lnTo>
                    <a:pt x="939775" y="702146"/>
                  </a:lnTo>
                  <a:cubicBezTo>
                    <a:pt x="939775" y="763258"/>
                    <a:pt x="890233" y="812800"/>
                    <a:pt x="829120" y="812800"/>
                  </a:cubicBezTo>
                  <a:lnTo>
                    <a:pt x="110654" y="812800"/>
                  </a:lnTo>
                  <a:cubicBezTo>
                    <a:pt x="49542" y="812800"/>
                    <a:pt x="0" y="763258"/>
                    <a:pt x="0" y="702146"/>
                  </a:cubicBezTo>
                  <a:lnTo>
                    <a:pt x="0" y="110654"/>
                  </a:lnTo>
                  <a:cubicBezTo>
                    <a:pt x="0" y="49542"/>
                    <a:pt x="49542" y="0"/>
                    <a:pt x="110654" y="0"/>
                  </a:cubicBezTo>
                  <a:close/>
                </a:path>
              </a:pathLst>
            </a:custGeom>
            <a:solidFill>
              <a:srgbClr val="896FB9"/>
            </a:solidFill>
          </p:spPr>
        </p:sp>
        <p:sp>
          <p:nvSpPr>
            <p:cNvPr name="TextBox 32" id="32"/>
            <p:cNvSpPr txBox="true"/>
            <p:nvPr/>
          </p:nvSpPr>
          <p:spPr>
            <a:xfrm>
              <a:off x="0" y="19050"/>
              <a:ext cx="939775" cy="793750"/>
            </a:xfrm>
            <a:prstGeom prst="rect">
              <a:avLst/>
            </a:prstGeom>
          </p:spPr>
          <p:txBody>
            <a:bodyPr anchor="ctr" rtlCol="false" tIns="50800" lIns="50800" bIns="50800" rIns="50800"/>
            <a:lstStyle/>
            <a:p>
              <a:pPr algn="ctr">
                <a:lnSpc>
                  <a:spcPts val="2553"/>
                </a:lnSpc>
              </a:pPr>
            </a:p>
          </p:txBody>
        </p:sp>
      </p:grpSp>
      <p:grpSp>
        <p:nvGrpSpPr>
          <p:cNvPr name="Group 33" id="33"/>
          <p:cNvGrpSpPr/>
          <p:nvPr/>
        </p:nvGrpSpPr>
        <p:grpSpPr>
          <a:xfrm rot="0">
            <a:off x="11677383" y="6731821"/>
            <a:ext cx="3568207" cy="3086100"/>
            <a:chOff x="0" y="0"/>
            <a:chExt cx="939775" cy="812800"/>
          </a:xfrm>
        </p:grpSpPr>
        <p:sp>
          <p:nvSpPr>
            <p:cNvPr name="Freeform 34" id="34"/>
            <p:cNvSpPr/>
            <p:nvPr/>
          </p:nvSpPr>
          <p:spPr>
            <a:xfrm flipH="false" flipV="false" rot="0">
              <a:off x="0" y="0"/>
              <a:ext cx="939775" cy="812800"/>
            </a:xfrm>
            <a:custGeom>
              <a:avLst/>
              <a:gdLst/>
              <a:ahLst/>
              <a:cxnLst/>
              <a:rect r="r" b="b" t="t" l="l"/>
              <a:pathLst>
                <a:path h="812800" w="939775">
                  <a:moveTo>
                    <a:pt x="110654" y="0"/>
                  </a:moveTo>
                  <a:lnTo>
                    <a:pt x="829120" y="0"/>
                  </a:lnTo>
                  <a:cubicBezTo>
                    <a:pt x="890233" y="0"/>
                    <a:pt x="939775" y="49542"/>
                    <a:pt x="939775" y="110654"/>
                  </a:cubicBezTo>
                  <a:lnTo>
                    <a:pt x="939775" y="702146"/>
                  </a:lnTo>
                  <a:cubicBezTo>
                    <a:pt x="939775" y="763258"/>
                    <a:pt x="890233" y="812800"/>
                    <a:pt x="829120" y="812800"/>
                  </a:cubicBezTo>
                  <a:lnTo>
                    <a:pt x="110654" y="812800"/>
                  </a:lnTo>
                  <a:cubicBezTo>
                    <a:pt x="49542" y="812800"/>
                    <a:pt x="0" y="763258"/>
                    <a:pt x="0" y="702146"/>
                  </a:cubicBezTo>
                  <a:lnTo>
                    <a:pt x="0" y="110654"/>
                  </a:lnTo>
                  <a:cubicBezTo>
                    <a:pt x="0" y="49542"/>
                    <a:pt x="49542" y="0"/>
                    <a:pt x="110654" y="0"/>
                  </a:cubicBezTo>
                  <a:close/>
                </a:path>
              </a:pathLst>
            </a:custGeom>
            <a:solidFill>
              <a:srgbClr val="896FB9"/>
            </a:solidFill>
          </p:spPr>
        </p:sp>
        <p:sp>
          <p:nvSpPr>
            <p:cNvPr name="TextBox 35" id="35"/>
            <p:cNvSpPr txBox="true"/>
            <p:nvPr/>
          </p:nvSpPr>
          <p:spPr>
            <a:xfrm>
              <a:off x="0" y="19050"/>
              <a:ext cx="939775" cy="793750"/>
            </a:xfrm>
            <a:prstGeom prst="rect">
              <a:avLst/>
            </a:prstGeom>
          </p:spPr>
          <p:txBody>
            <a:bodyPr anchor="ctr" rtlCol="false" tIns="50800" lIns="50800" bIns="50800" rIns="50800"/>
            <a:lstStyle/>
            <a:p>
              <a:pPr algn="ctr">
                <a:lnSpc>
                  <a:spcPts val="2553"/>
                </a:lnSpc>
              </a:pPr>
            </a:p>
          </p:txBody>
        </p:sp>
      </p:grpSp>
      <p:sp>
        <p:nvSpPr>
          <p:cNvPr name="TextBox 36" id="36"/>
          <p:cNvSpPr txBox="true"/>
          <p:nvPr/>
        </p:nvSpPr>
        <p:spPr>
          <a:xfrm rot="0">
            <a:off x="7866423" y="4041035"/>
            <a:ext cx="3086100" cy="1615059"/>
          </a:xfrm>
          <a:prstGeom prst="rect">
            <a:avLst/>
          </a:prstGeom>
        </p:spPr>
        <p:txBody>
          <a:bodyPr anchor="t" rtlCol="false" tIns="0" lIns="0" bIns="0" rIns="0">
            <a:spAutoFit/>
          </a:bodyPr>
          <a:lstStyle/>
          <a:p>
            <a:pPr algn="ctr">
              <a:lnSpc>
                <a:spcPts val="4217"/>
              </a:lnSpc>
            </a:pPr>
            <a:r>
              <a:rPr lang="en-US" sz="3799">
                <a:solidFill>
                  <a:srgbClr val="FFFFFF"/>
                </a:solidFill>
                <a:latin typeface="DM Sans"/>
                <a:ea typeface="DM Sans"/>
                <a:cs typeface="DM Sans"/>
                <a:sym typeface="DM Sans"/>
              </a:rPr>
              <a:t>Budget Management</a:t>
            </a:r>
          </a:p>
          <a:p>
            <a:pPr algn="ctr">
              <a:lnSpc>
                <a:spcPts val="4217"/>
              </a:lnSpc>
              <a:spcBef>
                <a:spcPct val="0"/>
              </a:spcBef>
            </a:pPr>
          </a:p>
        </p:txBody>
      </p:sp>
      <p:sp>
        <p:nvSpPr>
          <p:cNvPr name="TextBox 37" id="37"/>
          <p:cNvSpPr txBox="true"/>
          <p:nvPr/>
        </p:nvSpPr>
        <p:spPr>
          <a:xfrm rot="0">
            <a:off x="11763476" y="4248927"/>
            <a:ext cx="3482114" cy="1081659"/>
          </a:xfrm>
          <a:prstGeom prst="rect">
            <a:avLst/>
          </a:prstGeom>
        </p:spPr>
        <p:txBody>
          <a:bodyPr anchor="t" rtlCol="false" tIns="0" lIns="0" bIns="0" rIns="0">
            <a:spAutoFit/>
          </a:bodyPr>
          <a:lstStyle/>
          <a:p>
            <a:pPr algn="ctr">
              <a:lnSpc>
                <a:spcPts val="4217"/>
              </a:lnSpc>
            </a:pPr>
            <a:r>
              <a:rPr lang="en-US" sz="3799">
                <a:solidFill>
                  <a:srgbClr val="FFFFFF"/>
                </a:solidFill>
                <a:latin typeface="DM Sans"/>
                <a:ea typeface="DM Sans"/>
                <a:cs typeface="DM Sans"/>
                <a:sym typeface="DM Sans"/>
              </a:rPr>
              <a:t>Categorization</a:t>
            </a:r>
          </a:p>
          <a:p>
            <a:pPr algn="ctr">
              <a:lnSpc>
                <a:spcPts val="4217"/>
              </a:lnSpc>
              <a:spcBef>
                <a:spcPct val="0"/>
              </a:spcBef>
            </a:pPr>
          </a:p>
        </p:txBody>
      </p:sp>
      <p:sp>
        <p:nvSpPr>
          <p:cNvPr name="TextBox 38" id="38"/>
          <p:cNvSpPr txBox="true"/>
          <p:nvPr/>
        </p:nvSpPr>
        <p:spPr>
          <a:xfrm rot="0">
            <a:off x="3838022" y="7463178"/>
            <a:ext cx="3453539" cy="2148459"/>
          </a:xfrm>
          <a:prstGeom prst="rect">
            <a:avLst/>
          </a:prstGeom>
        </p:spPr>
        <p:txBody>
          <a:bodyPr anchor="t" rtlCol="false" tIns="0" lIns="0" bIns="0" rIns="0">
            <a:spAutoFit/>
          </a:bodyPr>
          <a:lstStyle/>
          <a:p>
            <a:pPr algn="ctr">
              <a:lnSpc>
                <a:spcPts val="4217"/>
              </a:lnSpc>
            </a:pPr>
            <a:r>
              <a:rPr lang="en-US" sz="3799">
                <a:solidFill>
                  <a:srgbClr val="FFFFFF"/>
                </a:solidFill>
                <a:latin typeface="DM Sans"/>
                <a:ea typeface="DM Sans"/>
                <a:cs typeface="DM Sans"/>
                <a:sym typeface="DM Sans"/>
              </a:rPr>
              <a:t>Expert Financial Advice</a:t>
            </a:r>
          </a:p>
          <a:p>
            <a:pPr algn="ctr">
              <a:lnSpc>
                <a:spcPts val="4217"/>
              </a:lnSpc>
              <a:spcBef>
                <a:spcPct val="0"/>
              </a:spcBef>
            </a:pPr>
          </a:p>
        </p:txBody>
      </p:sp>
      <p:sp>
        <p:nvSpPr>
          <p:cNvPr name="TextBox 39" id="39"/>
          <p:cNvSpPr txBox="true"/>
          <p:nvPr/>
        </p:nvSpPr>
        <p:spPr>
          <a:xfrm rot="0">
            <a:off x="7754699" y="7481629"/>
            <a:ext cx="3453539" cy="1615059"/>
          </a:xfrm>
          <a:prstGeom prst="rect">
            <a:avLst/>
          </a:prstGeom>
        </p:spPr>
        <p:txBody>
          <a:bodyPr anchor="t" rtlCol="false" tIns="0" lIns="0" bIns="0" rIns="0">
            <a:spAutoFit/>
          </a:bodyPr>
          <a:lstStyle/>
          <a:p>
            <a:pPr algn="ctr">
              <a:lnSpc>
                <a:spcPts val="4217"/>
              </a:lnSpc>
              <a:spcBef>
                <a:spcPct val="0"/>
              </a:spcBef>
            </a:pPr>
            <a:r>
              <a:rPr lang="en-US" sz="3799">
                <a:solidFill>
                  <a:srgbClr val="FFFFFF"/>
                </a:solidFill>
                <a:latin typeface="DM Sans"/>
                <a:ea typeface="DM Sans"/>
                <a:cs typeface="DM Sans"/>
                <a:sym typeface="DM Sans"/>
              </a:rPr>
              <a:t>Personalized Financial Planning</a:t>
            </a:r>
          </a:p>
        </p:txBody>
      </p:sp>
      <p:sp>
        <p:nvSpPr>
          <p:cNvPr name="TextBox 40" id="40"/>
          <p:cNvSpPr txBox="true"/>
          <p:nvPr/>
        </p:nvSpPr>
        <p:spPr>
          <a:xfrm rot="0">
            <a:off x="11705958" y="7653678"/>
            <a:ext cx="3453539" cy="1081659"/>
          </a:xfrm>
          <a:prstGeom prst="rect">
            <a:avLst/>
          </a:prstGeom>
        </p:spPr>
        <p:txBody>
          <a:bodyPr anchor="t" rtlCol="false" tIns="0" lIns="0" bIns="0" rIns="0">
            <a:spAutoFit/>
          </a:bodyPr>
          <a:lstStyle/>
          <a:p>
            <a:pPr algn="ctr">
              <a:lnSpc>
                <a:spcPts val="4217"/>
              </a:lnSpc>
              <a:spcBef>
                <a:spcPct val="0"/>
              </a:spcBef>
            </a:pPr>
            <a:r>
              <a:rPr lang="en-US" sz="3799">
                <a:solidFill>
                  <a:srgbClr val="FFFFFF"/>
                </a:solidFill>
                <a:latin typeface="DM Sans"/>
                <a:ea typeface="DM Sans"/>
                <a:cs typeface="DM Sans"/>
                <a:sym typeface="DM Sans"/>
              </a:rPr>
              <a:t>Bill Management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17204191" y="-551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204191" y="10287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5400000">
            <a:off x="17204191" y="21125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120382" y="-551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alphaModFix amt="50000"/>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5400000">
            <a:off x="15036573" y="10287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6120382" y="21125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alphaModFix amt="50000"/>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true" flipV="true" rot="-10800000">
            <a:off x="15036573" y="21125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10800000">
            <a:off x="9525" y="7044155"/>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083809" y="707273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28575" y="814225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10800000">
            <a:off x="0" y="92403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5400000">
            <a:off x="1083809" y="92403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10800000">
            <a:off x="2994926" y="9221298"/>
            <a:ext cx="1083809" cy="1083809"/>
          </a:xfrm>
          <a:custGeom>
            <a:avLst/>
            <a:gdLst/>
            <a:ahLst/>
            <a:cxnLst/>
            <a:rect r="r" b="b" t="t" l="l"/>
            <a:pathLst>
              <a:path h="1083809" w="1083809">
                <a:moveTo>
                  <a:pt x="0" y="0"/>
                </a:moveTo>
                <a:lnTo>
                  <a:pt x="1083808" y="0"/>
                </a:lnTo>
                <a:lnTo>
                  <a:pt x="1083808" y="1083809"/>
                </a:lnTo>
                <a:lnTo>
                  <a:pt x="0" y="1083809"/>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2994926" y="8137489"/>
            <a:ext cx="1083809" cy="1083809"/>
          </a:xfrm>
          <a:custGeom>
            <a:avLst/>
            <a:gdLst/>
            <a:ahLst/>
            <a:cxnLst/>
            <a:rect r="r" b="b" t="t" l="l"/>
            <a:pathLst>
              <a:path h="1083809" w="1083809">
                <a:moveTo>
                  <a:pt x="0" y="0"/>
                </a:moveTo>
                <a:lnTo>
                  <a:pt x="1083808" y="0"/>
                </a:lnTo>
                <a:lnTo>
                  <a:pt x="1083808" y="1083809"/>
                </a:lnTo>
                <a:lnTo>
                  <a:pt x="0" y="10838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AutoShape 16" id="16"/>
          <p:cNvSpPr/>
          <p:nvPr/>
        </p:nvSpPr>
        <p:spPr>
          <a:xfrm>
            <a:off x="8041667" y="2609062"/>
            <a:ext cx="0" cy="6492240"/>
          </a:xfrm>
          <a:prstGeom prst="line">
            <a:avLst/>
          </a:prstGeom>
          <a:ln cap="flat" w="38100">
            <a:solidFill>
              <a:srgbClr val="8CA9AD"/>
            </a:solidFill>
            <a:prstDash val="solid"/>
            <a:headEnd type="none" len="sm" w="sm"/>
            <a:tailEnd type="none" len="sm" w="sm"/>
          </a:ln>
        </p:spPr>
      </p:sp>
      <p:sp>
        <p:nvSpPr>
          <p:cNvPr name="Freeform 17" id="17"/>
          <p:cNvSpPr/>
          <p:nvPr/>
        </p:nvSpPr>
        <p:spPr>
          <a:xfrm flipH="false" flipV="false" rot="0">
            <a:off x="8640638" y="2232505"/>
            <a:ext cx="2973741" cy="6446888"/>
          </a:xfrm>
          <a:custGeom>
            <a:avLst/>
            <a:gdLst/>
            <a:ahLst/>
            <a:cxnLst/>
            <a:rect r="r" b="b" t="t" l="l"/>
            <a:pathLst>
              <a:path h="6446888" w="2973741">
                <a:moveTo>
                  <a:pt x="0" y="0"/>
                </a:moveTo>
                <a:lnTo>
                  <a:pt x="2973741" y="0"/>
                </a:lnTo>
                <a:lnTo>
                  <a:pt x="2973741" y="6446888"/>
                </a:lnTo>
                <a:lnTo>
                  <a:pt x="0" y="6446888"/>
                </a:lnTo>
                <a:lnTo>
                  <a:pt x="0" y="0"/>
                </a:lnTo>
                <a:close/>
              </a:path>
            </a:pathLst>
          </a:custGeom>
          <a:blipFill>
            <a:blip r:embed="rId10"/>
            <a:stretch>
              <a:fillRect l="0" t="0" r="0" b="0"/>
            </a:stretch>
          </a:blipFill>
        </p:spPr>
      </p:sp>
      <p:sp>
        <p:nvSpPr>
          <p:cNvPr name="Freeform 18" id="18"/>
          <p:cNvSpPr/>
          <p:nvPr/>
        </p:nvSpPr>
        <p:spPr>
          <a:xfrm flipH="false" flipV="false" rot="0">
            <a:off x="4683268" y="2232505"/>
            <a:ext cx="2982414" cy="6465938"/>
          </a:xfrm>
          <a:custGeom>
            <a:avLst/>
            <a:gdLst/>
            <a:ahLst/>
            <a:cxnLst/>
            <a:rect r="r" b="b" t="t" l="l"/>
            <a:pathLst>
              <a:path h="6465938" w="2982414">
                <a:moveTo>
                  <a:pt x="0" y="0"/>
                </a:moveTo>
                <a:lnTo>
                  <a:pt x="2982414" y="0"/>
                </a:lnTo>
                <a:lnTo>
                  <a:pt x="2982414" y="6465938"/>
                </a:lnTo>
                <a:lnTo>
                  <a:pt x="0" y="6465938"/>
                </a:lnTo>
                <a:lnTo>
                  <a:pt x="0" y="0"/>
                </a:lnTo>
                <a:close/>
              </a:path>
            </a:pathLst>
          </a:custGeom>
          <a:blipFill>
            <a:blip r:embed="rId11"/>
            <a:stretch>
              <a:fillRect l="0" t="0" r="0" b="0"/>
            </a:stretch>
          </a:blipFill>
        </p:spPr>
      </p:sp>
      <p:sp>
        <p:nvSpPr>
          <p:cNvPr name="TextBox 19" id="19"/>
          <p:cNvSpPr txBox="true"/>
          <p:nvPr/>
        </p:nvSpPr>
        <p:spPr>
          <a:xfrm rot="0">
            <a:off x="3330553" y="856468"/>
            <a:ext cx="10620170" cy="1256041"/>
          </a:xfrm>
          <a:prstGeom prst="rect">
            <a:avLst/>
          </a:prstGeom>
        </p:spPr>
        <p:txBody>
          <a:bodyPr anchor="t" rtlCol="false" tIns="0" lIns="0" bIns="0" rIns="0">
            <a:spAutoFit/>
          </a:bodyPr>
          <a:lstStyle/>
          <a:p>
            <a:pPr algn="ctr">
              <a:lnSpc>
                <a:spcPts val="8200"/>
              </a:lnSpc>
            </a:pPr>
            <a:r>
              <a:rPr lang="en-US" b="true" sz="8200">
                <a:solidFill>
                  <a:srgbClr val="896FB9"/>
                </a:solidFill>
                <a:latin typeface="Kollektif Bold"/>
                <a:ea typeface="Kollektif Bold"/>
                <a:cs typeface="Kollektif Bold"/>
                <a:sym typeface="Kollektif Bold"/>
              </a:rPr>
              <a:t>WIREFRAMES</a:t>
            </a:r>
          </a:p>
        </p:txBody>
      </p:sp>
      <p:sp>
        <p:nvSpPr>
          <p:cNvPr name="TextBox 20" id="20"/>
          <p:cNvSpPr txBox="true"/>
          <p:nvPr/>
        </p:nvSpPr>
        <p:spPr>
          <a:xfrm rot="0">
            <a:off x="5001292" y="9221298"/>
            <a:ext cx="2346365" cy="414147"/>
          </a:xfrm>
          <a:prstGeom prst="rect">
            <a:avLst/>
          </a:prstGeom>
        </p:spPr>
        <p:txBody>
          <a:bodyPr anchor="t" rtlCol="false" tIns="0" lIns="0" bIns="0" rIns="0">
            <a:spAutoFit/>
          </a:bodyPr>
          <a:lstStyle/>
          <a:p>
            <a:pPr algn="ctr">
              <a:lnSpc>
                <a:spcPts val="3219"/>
              </a:lnSpc>
              <a:spcBef>
                <a:spcPct val="0"/>
              </a:spcBef>
            </a:pPr>
            <a:r>
              <a:rPr lang="en-US" sz="2900">
                <a:solidFill>
                  <a:srgbClr val="896FB9"/>
                </a:solidFill>
                <a:latin typeface="DM Sans"/>
                <a:ea typeface="DM Sans"/>
                <a:cs typeface="DM Sans"/>
                <a:sym typeface="DM Sans"/>
              </a:rPr>
              <a:t>splash screen</a:t>
            </a:r>
          </a:p>
        </p:txBody>
      </p:sp>
      <p:sp>
        <p:nvSpPr>
          <p:cNvPr name="TextBox 21" id="21"/>
          <p:cNvSpPr txBox="true"/>
          <p:nvPr/>
        </p:nvSpPr>
        <p:spPr>
          <a:xfrm rot="0">
            <a:off x="8374276" y="9259398"/>
            <a:ext cx="3603829" cy="414127"/>
          </a:xfrm>
          <a:prstGeom prst="rect">
            <a:avLst/>
          </a:prstGeom>
        </p:spPr>
        <p:txBody>
          <a:bodyPr anchor="t" rtlCol="false" tIns="0" lIns="0" bIns="0" rIns="0">
            <a:spAutoFit/>
          </a:bodyPr>
          <a:lstStyle/>
          <a:p>
            <a:pPr algn="ctr">
              <a:lnSpc>
                <a:spcPts val="3219"/>
              </a:lnSpc>
              <a:spcBef>
                <a:spcPct val="0"/>
              </a:spcBef>
            </a:pPr>
            <a:r>
              <a:rPr lang="en-US" sz="2900">
                <a:solidFill>
                  <a:srgbClr val="896FB9"/>
                </a:solidFill>
                <a:latin typeface="DM Sans"/>
                <a:ea typeface="DM Sans"/>
                <a:cs typeface="DM Sans"/>
                <a:sym typeface="DM Sans"/>
              </a:rPr>
              <a:t>swipe to start screen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17204191" y="-551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204191" y="10287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5400000">
            <a:off x="17204191" y="21125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120382" y="-551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alphaModFix amt="50000"/>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5400000">
            <a:off x="15036573" y="10287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6120382" y="21125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alphaModFix amt="50000"/>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true" flipV="true" rot="-10800000">
            <a:off x="15036573" y="21125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10800000">
            <a:off x="9525" y="7044155"/>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083809" y="707273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0" y="81565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10800000">
            <a:off x="0" y="92403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5400000">
            <a:off x="1083809" y="92403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7262858" y="1580129"/>
            <a:ext cx="2973741" cy="6446888"/>
          </a:xfrm>
          <a:custGeom>
            <a:avLst/>
            <a:gdLst/>
            <a:ahLst/>
            <a:cxnLst/>
            <a:rect r="r" b="b" t="t" l="l"/>
            <a:pathLst>
              <a:path h="6446888" w="2973741">
                <a:moveTo>
                  <a:pt x="0" y="0"/>
                </a:moveTo>
                <a:lnTo>
                  <a:pt x="2973741" y="0"/>
                </a:lnTo>
                <a:lnTo>
                  <a:pt x="2973741" y="6446889"/>
                </a:lnTo>
                <a:lnTo>
                  <a:pt x="0" y="6446889"/>
                </a:lnTo>
                <a:lnTo>
                  <a:pt x="0" y="0"/>
                </a:lnTo>
                <a:close/>
              </a:path>
            </a:pathLst>
          </a:custGeom>
          <a:blipFill>
            <a:blip r:embed="rId10"/>
            <a:stretch>
              <a:fillRect l="0" t="0" r="0" b="0"/>
            </a:stretch>
          </a:blipFill>
        </p:spPr>
      </p:sp>
      <p:sp>
        <p:nvSpPr>
          <p:cNvPr name="Freeform 15" id="15"/>
          <p:cNvSpPr/>
          <p:nvPr/>
        </p:nvSpPr>
        <p:spPr>
          <a:xfrm flipH="false" flipV="false" rot="0">
            <a:off x="3917651" y="1580129"/>
            <a:ext cx="2973741" cy="6446888"/>
          </a:xfrm>
          <a:custGeom>
            <a:avLst/>
            <a:gdLst/>
            <a:ahLst/>
            <a:cxnLst/>
            <a:rect r="r" b="b" t="t" l="l"/>
            <a:pathLst>
              <a:path h="6446888" w="2973741">
                <a:moveTo>
                  <a:pt x="0" y="0"/>
                </a:moveTo>
                <a:lnTo>
                  <a:pt x="2973741" y="0"/>
                </a:lnTo>
                <a:lnTo>
                  <a:pt x="2973741" y="6446889"/>
                </a:lnTo>
                <a:lnTo>
                  <a:pt x="0" y="6446889"/>
                </a:lnTo>
                <a:lnTo>
                  <a:pt x="0" y="0"/>
                </a:lnTo>
                <a:close/>
              </a:path>
            </a:pathLst>
          </a:custGeom>
          <a:blipFill>
            <a:blip r:embed="rId11"/>
            <a:stretch>
              <a:fillRect l="0" t="0" r="0" b="0"/>
            </a:stretch>
          </a:blipFill>
        </p:spPr>
      </p:sp>
      <p:sp>
        <p:nvSpPr>
          <p:cNvPr name="Freeform 16" id="16"/>
          <p:cNvSpPr/>
          <p:nvPr/>
        </p:nvSpPr>
        <p:spPr>
          <a:xfrm flipH="false" flipV="false" rot="0">
            <a:off x="10655699" y="1580129"/>
            <a:ext cx="2973741" cy="6446888"/>
          </a:xfrm>
          <a:custGeom>
            <a:avLst/>
            <a:gdLst/>
            <a:ahLst/>
            <a:cxnLst/>
            <a:rect r="r" b="b" t="t" l="l"/>
            <a:pathLst>
              <a:path h="6446888" w="2973741">
                <a:moveTo>
                  <a:pt x="0" y="0"/>
                </a:moveTo>
                <a:lnTo>
                  <a:pt x="2973741" y="0"/>
                </a:lnTo>
                <a:lnTo>
                  <a:pt x="2973741" y="6446889"/>
                </a:lnTo>
                <a:lnTo>
                  <a:pt x="0" y="6446889"/>
                </a:lnTo>
                <a:lnTo>
                  <a:pt x="0" y="0"/>
                </a:lnTo>
                <a:close/>
              </a:path>
            </a:pathLst>
          </a:custGeom>
          <a:blipFill>
            <a:blip r:embed="rId12"/>
            <a:stretch>
              <a:fillRect l="0" t="0" r="0" b="0"/>
            </a:stretch>
          </a:blipFill>
        </p:spPr>
      </p:sp>
      <p:sp>
        <p:nvSpPr>
          <p:cNvPr name="TextBox 17" id="17"/>
          <p:cNvSpPr txBox="true"/>
          <p:nvPr/>
        </p:nvSpPr>
        <p:spPr>
          <a:xfrm rot="0">
            <a:off x="3917651" y="8175589"/>
            <a:ext cx="2973741" cy="1214186"/>
          </a:xfrm>
          <a:prstGeom prst="rect">
            <a:avLst/>
          </a:prstGeom>
        </p:spPr>
        <p:txBody>
          <a:bodyPr anchor="t" rtlCol="false" tIns="0" lIns="0" bIns="0" rIns="0">
            <a:spAutoFit/>
          </a:bodyPr>
          <a:lstStyle/>
          <a:p>
            <a:pPr algn="l">
              <a:lnSpc>
                <a:spcPts val="3219"/>
              </a:lnSpc>
              <a:spcBef>
                <a:spcPct val="0"/>
              </a:spcBef>
            </a:pPr>
            <a:r>
              <a:rPr lang="en-US" sz="2900">
                <a:solidFill>
                  <a:srgbClr val="896FB9"/>
                </a:solidFill>
                <a:latin typeface="DM Sans"/>
                <a:ea typeface="DM Sans"/>
                <a:cs typeface="DM Sans"/>
                <a:sym typeface="DM Sans"/>
              </a:rPr>
              <a:t>Sign In  And Create Account Screen</a:t>
            </a:r>
          </a:p>
        </p:txBody>
      </p:sp>
      <p:sp>
        <p:nvSpPr>
          <p:cNvPr name="TextBox 18" id="18"/>
          <p:cNvSpPr txBox="true"/>
          <p:nvPr/>
        </p:nvSpPr>
        <p:spPr>
          <a:xfrm rot="0">
            <a:off x="7446271" y="8175589"/>
            <a:ext cx="2606915" cy="414127"/>
          </a:xfrm>
          <a:prstGeom prst="rect">
            <a:avLst/>
          </a:prstGeom>
        </p:spPr>
        <p:txBody>
          <a:bodyPr anchor="t" rtlCol="false" tIns="0" lIns="0" bIns="0" rIns="0">
            <a:spAutoFit/>
          </a:bodyPr>
          <a:lstStyle/>
          <a:p>
            <a:pPr algn="l">
              <a:lnSpc>
                <a:spcPts val="3219"/>
              </a:lnSpc>
              <a:spcBef>
                <a:spcPct val="0"/>
              </a:spcBef>
            </a:pPr>
            <a:r>
              <a:rPr lang="en-US" sz="2900">
                <a:solidFill>
                  <a:srgbClr val="896FB9"/>
                </a:solidFill>
                <a:latin typeface="DM Sans"/>
                <a:ea typeface="DM Sans"/>
                <a:cs typeface="DM Sans"/>
                <a:sym typeface="DM Sans"/>
              </a:rPr>
              <a:t>Sign in screen</a:t>
            </a:r>
          </a:p>
        </p:txBody>
      </p:sp>
      <p:sp>
        <p:nvSpPr>
          <p:cNvPr name="TextBox 19" id="19"/>
          <p:cNvSpPr txBox="true"/>
          <p:nvPr/>
        </p:nvSpPr>
        <p:spPr>
          <a:xfrm rot="0">
            <a:off x="10655699" y="8147014"/>
            <a:ext cx="2973741" cy="814156"/>
          </a:xfrm>
          <a:prstGeom prst="rect">
            <a:avLst/>
          </a:prstGeom>
        </p:spPr>
        <p:txBody>
          <a:bodyPr anchor="t" rtlCol="false" tIns="0" lIns="0" bIns="0" rIns="0">
            <a:spAutoFit/>
          </a:bodyPr>
          <a:lstStyle/>
          <a:p>
            <a:pPr algn="l">
              <a:lnSpc>
                <a:spcPts val="3219"/>
              </a:lnSpc>
              <a:spcBef>
                <a:spcPct val="0"/>
              </a:spcBef>
            </a:pPr>
            <a:r>
              <a:rPr lang="en-US" sz="2900">
                <a:solidFill>
                  <a:srgbClr val="896FB9"/>
                </a:solidFill>
                <a:latin typeface="DM Sans"/>
                <a:ea typeface="DM Sans"/>
                <a:cs typeface="DM Sans"/>
                <a:sym typeface="DM Sans"/>
              </a:rPr>
              <a:t>Create account screen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17204191" y="-551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204191" y="10287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5400000">
            <a:off x="17204191" y="21125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120382" y="-551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alphaModFix amt="50000"/>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5400000">
            <a:off x="15036573" y="10287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6120382" y="21125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alphaModFix amt="50000"/>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true" flipV="true" rot="-10800000">
            <a:off x="15036573" y="21125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10800000">
            <a:off x="9525" y="7044155"/>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083809" y="707273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0" y="81565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10800000">
            <a:off x="0" y="92403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5400000">
            <a:off x="1083809" y="92403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3346830" y="1570604"/>
            <a:ext cx="3012334" cy="6460367"/>
          </a:xfrm>
          <a:custGeom>
            <a:avLst/>
            <a:gdLst/>
            <a:ahLst/>
            <a:cxnLst/>
            <a:rect r="r" b="b" t="t" l="l"/>
            <a:pathLst>
              <a:path h="6460367" w="3012334">
                <a:moveTo>
                  <a:pt x="0" y="0"/>
                </a:moveTo>
                <a:lnTo>
                  <a:pt x="3012334" y="0"/>
                </a:lnTo>
                <a:lnTo>
                  <a:pt x="3012334" y="6460368"/>
                </a:lnTo>
                <a:lnTo>
                  <a:pt x="0" y="6460368"/>
                </a:lnTo>
                <a:lnTo>
                  <a:pt x="0" y="0"/>
                </a:lnTo>
                <a:close/>
              </a:path>
            </a:pathLst>
          </a:custGeom>
          <a:blipFill>
            <a:blip r:embed="rId10"/>
            <a:stretch>
              <a:fillRect l="0" t="0" r="0" b="0"/>
            </a:stretch>
          </a:blipFill>
        </p:spPr>
      </p:sp>
      <p:sp>
        <p:nvSpPr>
          <p:cNvPr name="Freeform 15" id="15"/>
          <p:cNvSpPr/>
          <p:nvPr/>
        </p:nvSpPr>
        <p:spPr>
          <a:xfrm flipH="false" flipV="false" rot="0">
            <a:off x="6726012" y="1597656"/>
            <a:ext cx="2972741" cy="6433316"/>
          </a:xfrm>
          <a:custGeom>
            <a:avLst/>
            <a:gdLst/>
            <a:ahLst/>
            <a:cxnLst/>
            <a:rect r="r" b="b" t="t" l="l"/>
            <a:pathLst>
              <a:path h="6433316" w="2972741">
                <a:moveTo>
                  <a:pt x="0" y="0"/>
                </a:moveTo>
                <a:lnTo>
                  <a:pt x="2972741" y="0"/>
                </a:lnTo>
                <a:lnTo>
                  <a:pt x="2972741" y="6433316"/>
                </a:lnTo>
                <a:lnTo>
                  <a:pt x="0" y="6433316"/>
                </a:lnTo>
                <a:lnTo>
                  <a:pt x="0" y="0"/>
                </a:lnTo>
                <a:close/>
              </a:path>
            </a:pathLst>
          </a:custGeom>
          <a:blipFill>
            <a:blip r:embed="rId11"/>
            <a:stretch>
              <a:fillRect l="0" t="0" r="0" b="0"/>
            </a:stretch>
          </a:blipFill>
        </p:spPr>
      </p:sp>
      <p:sp>
        <p:nvSpPr>
          <p:cNvPr name="Freeform 16" id="16"/>
          <p:cNvSpPr/>
          <p:nvPr/>
        </p:nvSpPr>
        <p:spPr>
          <a:xfrm flipH="false" flipV="false" rot="0">
            <a:off x="10173582" y="1584083"/>
            <a:ext cx="2973741" cy="6446888"/>
          </a:xfrm>
          <a:custGeom>
            <a:avLst/>
            <a:gdLst/>
            <a:ahLst/>
            <a:cxnLst/>
            <a:rect r="r" b="b" t="t" l="l"/>
            <a:pathLst>
              <a:path h="6446888" w="2973741">
                <a:moveTo>
                  <a:pt x="0" y="0"/>
                </a:moveTo>
                <a:lnTo>
                  <a:pt x="2973740" y="0"/>
                </a:lnTo>
                <a:lnTo>
                  <a:pt x="2973740" y="6446889"/>
                </a:lnTo>
                <a:lnTo>
                  <a:pt x="0" y="6446889"/>
                </a:lnTo>
                <a:lnTo>
                  <a:pt x="0" y="0"/>
                </a:lnTo>
                <a:close/>
              </a:path>
            </a:pathLst>
          </a:custGeom>
          <a:blipFill>
            <a:blip r:embed="rId12"/>
            <a:stretch>
              <a:fillRect l="0" t="0" r="0" b="0"/>
            </a:stretch>
          </a:blipFill>
        </p:spPr>
      </p:sp>
      <p:sp>
        <p:nvSpPr>
          <p:cNvPr name="TextBox 17" id="17"/>
          <p:cNvSpPr txBox="true"/>
          <p:nvPr/>
        </p:nvSpPr>
        <p:spPr>
          <a:xfrm rot="0">
            <a:off x="3211233" y="8284317"/>
            <a:ext cx="3147931" cy="414127"/>
          </a:xfrm>
          <a:prstGeom prst="rect">
            <a:avLst/>
          </a:prstGeom>
        </p:spPr>
        <p:txBody>
          <a:bodyPr anchor="t" rtlCol="false" tIns="0" lIns="0" bIns="0" rIns="0">
            <a:spAutoFit/>
          </a:bodyPr>
          <a:lstStyle/>
          <a:p>
            <a:pPr algn="ctr">
              <a:lnSpc>
                <a:spcPts val="3219"/>
              </a:lnSpc>
              <a:spcBef>
                <a:spcPct val="0"/>
              </a:spcBef>
            </a:pPr>
            <a:r>
              <a:rPr lang="en-US" sz="2900">
                <a:solidFill>
                  <a:srgbClr val="896FB9"/>
                </a:solidFill>
                <a:latin typeface="DM Sans"/>
                <a:ea typeface="DM Sans"/>
                <a:cs typeface="DM Sans"/>
                <a:sym typeface="DM Sans"/>
              </a:rPr>
              <a:t>Dashboard Screen</a:t>
            </a:r>
          </a:p>
        </p:txBody>
      </p:sp>
      <p:sp>
        <p:nvSpPr>
          <p:cNvPr name="TextBox 18" id="18"/>
          <p:cNvSpPr txBox="true"/>
          <p:nvPr/>
        </p:nvSpPr>
        <p:spPr>
          <a:xfrm rot="0">
            <a:off x="6973552" y="8284317"/>
            <a:ext cx="2350925" cy="414127"/>
          </a:xfrm>
          <a:prstGeom prst="rect">
            <a:avLst/>
          </a:prstGeom>
        </p:spPr>
        <p:txBody>
          <a:bodyPr anchor="t" rtlCol="false" tIns="0" lIns="0" bIns="0" rIns="0">
            <a:spAutoFit/>
          </a:bodyPr>
          <a:lstStyle/>
          <a:p>
            <a:pPr algn="ctr">
              <a:lnSpc>
                <a:spcPts val="3219"/>
              </a:lnSpc>
              <a:spcBef>
                <a:spcPct val="0"/>
              </a:spcBef>
            </a:pPr>
            <a:r>
              <a:rPr lang="en-US" sz="2900">
                <a:solidFill>
                  <a:srgbClr val="896FB9"/>
                </a:solidFill>
                <a:latin typeface="DM Sans"/>
                <a:ea typeface="DM Sans"/>
                <a:cs typeface="DM Sans"/>
                <a:sym typeface="DM Sans"/>
              </a:rPr>
              <a:t>Profile Screen</a:t>
            </a:r>
          </a:p>
        </p:txBody>
      </p:sp>
      <p:sp>
        <p:nvSpPr>
          <p:cNvPr name="TextBox 19" id="19"/>
          <p:cNvSpPr txBox="true"/>
          <p:nvPr/>
        </p:nvSpPr>
        <p:spPr>
          <a:xfrm rot="0">
            <a:off x="9993105" y="8284317"/>
            <a:ext cx="3286431" cy="414127"/>
          </a:xfrm>
          <a:prstGeom prst="rect">
            <a:avLst/>
          </a:prstGeom>
        </p:spPr>
        <p:txBody>
          <a:bodyPr anchor="t" rtlCol="false" tIns="0" lIns="0" bIns="0" rIns="0">
            <a:spAutoFit/>
          </a:bodyPr>
          <a:lstStyle/>
          <a:p>
            <a:pPr algn="ctr">
              <a:lnSpc>
                <a:spcPts val="3219"/>
              </a:lnSpc>
              <a:spcBef>
                <a:spcPct val="0"/>
              </a:spcBef>
            </a:pPr>
            <a:r>
              <a:rPr lang="en-US" sz="2900">
                <a:solidFill>
                  <a:srgbClr val="896FB9"/>
                </a:solidFill>
                <a:latin typeface="DM Sans"/>
                <a:ea typeface="DM Sans"/>
                <a:cs typeface="DM Sans"/>
                <a:sym typeface="DM Sans"/>
              </a:rPr>
              <a:t>Transaction Screen</a:t>
            </a:r>
          </a:p>
        </p:txBody>
      </p:sp>
      <p:sp>
        <p:nvSpPr>
          <p:cNvPr name="TextBox 20" id="20"/>
          <p:cNvSpPr txBox="true"/>
          <p:nvPr/>
        </p:nvSpPr>
        <p:spPr>
          <a:xfrm rot="0">
            <a:off x="16558" y="-133350"/>
            <a:ext cx="5779259" cy="1199003"/>
          </a:xfrm>
          <a:prstGeom prst="rect">
            <a:avLst/>
          </a:prstGeom>
        </p:spPr>
        <p:txBody>
          <a:bodyPr anchor="t" rtlCol="false" tIns="0" lIns="0" bIns="0" rIns="0">
            <a:spAutoFit/>
          </a:bodyPr>
          <a:lstStyle/>
          <a:p>
            <a:pPr algn="ctr">
              <a:lnSpc>
                <a:spcPts val="9838"/>
              </a:lnSpc>
            </a:pPr>
            <a:r>
              <a:rPr lang="en-US" sz="7027" b="true">
                <a:solidFill>
                  <a:srgbClr val="896FB9"/>
                </a:solidFill>
                <a:latin typeface="Canva Sans Bold"/>
                <a:ea typeface="Canva Sans Bold"/>
                <a:cs typeface="Canva Sans Bold"/>
                <a:sym typeface="Canva Sans Bold"/>
              </a:rPr>
              <a:t>Finacial Vista</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17204191" y="-551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204191" y="10287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5400000">
            <a:off x="17204191" y="21125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120382" y="-551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alphaModFix amt="50000"/>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5400000">
            <a:off x="15036573" y="10287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6120382" y="21125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alphaModFix amt="50000"/>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true" flipV="true" rot="-10800000">
            <a:off x="15036573" y="21125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10800000">
            <a:off x="9525" y="7044155"/>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083809" y="707273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0" y="81565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10800000">
            <a:off x="0" y="92403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5400000">
            <a:off x="1083809" y="92403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0792869" y="2072456"/>
            <a:ext cx="2973741" cy="6446888"/>
          </a:xfrm>
          <a:custGeom>
            <a:avLst/>
            <a:gdLst/>
            <a:ahLst/>
            <a:cxnLst/>
            <a:rect r="r" b="b" t="t" l="l"/>
            <a:pathLst>
              <a:path h="6446888" w="2973741">
                <a:moveTo>
                  <a:pt x="0" y="0"/>
                </a:moveTo>
                <a:lnTo>
                  <a:pt x="2973741" y="0"/>
                </a:lnTo>
                <a:lnTo>
                  <a:pt x="2973741" y="6446888"/>
                </a:lnTo>
                <a:lnTo>
                  <a:pt x="0" y="6446888"/>
                </a:lnTo>
                <a:lnTo>
                  <a:pt x="0" y="0"/>
                </a:lnTo>
                <a:close/>
              </a:path>
            </a:pathLst>
          </a:custGeom>
          <a:blipFill>
            <a:blip r:embed="rId10"/>
            <a:stretch>
              <a:fillRect l="0" t="0" r="0" b="0"/>
            </a:stretch>
          </a:blipFill>
        </p:spPr>
      </p:sp>
      <p:sp>
        <p:nvSpPr>
          <p:cNvPr name="Freeform 15" id="15"/>
          <p:cNvSpPr/>
          <p:nvPr/>
        </p:nvSpPr>
        <p:spPr>
          <a:xfrm flipH="false" flipV="false" rot="0">
            <a:off x="7479770" y="2072456"/>
            <a:ext cx="2973741" cy="6446888"/>
          </a:xfrm>
          <a:custGeom>
            <a:avLst/>
            <a:gdLst/>
            <a:ahLst/>
            <a:cxnLst/>
            <a:rect r="r" b="b" t="t" l="l"/>
            <a:pathLst>
              <a:path h="6446888" w="2973741">
                <a:moveTo>
                  <a:pt x="0" y="0"/>
                </a:moveTo>
                <a:lnTo>
                  <a:pt x="2973741" y="0"/>
                </a:lnTo>
                <a:lnTo>
                  <a:pt x="2973741" y="6446888"/>
                </a:lnTo>
                <a:lnTo>
                  <a:pt x="0" y="6446888"/>
                </a:lnTo>
                <a:lnTo>
                  <a:pt x="0" y="0"/>
                </a:lnTo>
                <a:close/>
              </a:path>
            </a:pathLst>
          </a:custGeom>
          <a:blipFill>
            <a:blip r:embed="rId11"/>
            <a:stretch>
              <a:fillRect l="0" t="0" r="0" b="0"/>
            </a:stretch>
          </a:blipFill>
        </p:spPr>
      </p:sp>
      <p:sp>
        <p:nvSpPr>
          <p:cNvPr name="Freeform 16" id="16"/>
          <p:cNvSpPr/>
          <p:nvPr/>
        </p:nvSpPr>
        <p:spPr>
          <a:xfrm flipH="false" flipV="false" rot="0">
            <a:off x="4166671" y="2072456"/>
            <a:ext cx="2973741" cy="6446888"/>
          </a:xfrm>
          <a:custGeom>
            <a:avLst/>
            <a:gdLst/>
            <a:ahLst/>
            <a:cxnLst/>
            <a:rect r="r" b="b" t="t" l="l"/>
            <a:pathLst>
              <a:path h="6446888" w="2973741">
                <a:moveTo>
                  <a:pt x="0" y="0"/>
                </a:moveTo>
                <a:lnTo>
                  <a:pt x="2973741" y="0"/>
                </a:lnTo>
                <a:lnTo>
                  <a:pt x="2973741" y="6446888"/>
                </a:lnTo>
                <a:lnTo>
                  <a:pt x="0" y="6446888"/>
                </a:lnTo>
                <a:lnTo>
                  <a:pt x="0" y="0"/>
                </a:lnTo>
                <a:close/>
              </a:path>
            </a:pathLst>
          </a:custGeom>
          <a:blipFill>
            <a:blip r:embed="rId12"/>
            <a:stretch>
              <a:fillRect l="0" t="0" r="0" b="0"/>
            </a:stretch>
          </a:blipFill>
        </p:spPr>
      </p:sp>
      <p:sp>
        <p:nvSpPr>
          <p:cNvPr name="TextBox 17" id="17"/>
          <p:cNvSpPr txBox="true"/>
          <p:nvPr/>
        </p:nvSpPr>
        <p:spPr>
          <a:xfrm rot="0">
            <a:off x="4166671" y="8717493"/>
            <a:ext cx="2945690" cy="814197"/>
          </a:xfrm>
          <a:prstGeom prst="rect">
            <a:avLst/>
          </a:prstGeom>
        </p:spPr>
        <p:txBody>
          <a:bodyPr anchor="t" rtlCol="false" tIns="0" lIns="0" bIns="0" rIns="0">
            <a:spAutoFit/>
          </a:bodyPr>
          <a:lstStyle/>
          <a:p>
            <a:pPr algn="ctr">
              <a:lnSpc>
                <a:spcPts val="3219"/>
              </a:lnSpc>
              <a:spcBef>
                <a:spcPct val="0"/>
              </a:spcBef>
            </a:pPr>
            <a:r>
              <a:rPr lang="en-US" sz="2900">
                <a:solidFill>
                  <a:srgbClr val="896FB9"/>
                </a:solidFill>
                <a:latin typeface="DM Sans"/>
                <a:ea typeface="DM Sans"/>
                <a:cs typeface="DM Sans"/>
                <a:sym typeface="DM Sans"/>
              </a:rPr>
              <a:t>Add Expense Screen</a:t>
            </a:r>
          </a:p>
        </p:txBody>
      </p:sp>
      <p:sp>
        <p:nvSpPr>
          <p:cNvPr name="TextBox 18" id="18"/>
          <p:cNvSpPr txBox="true"/>
          <p:nvPr/>
        </p:nvSpPr>
        <p:spPr>
          <a:xfrm rot="0">
            <a:off x="7507821" y="8717493"/>
            <a:ext cx="2945690" cy="814197"/>
          </a:xfrm>
          <a:prstGeom prst="rect">
            <a:avLst/>
          </a:prstGeom>
        </p:spPr>
        <p:txBody>
          <a:bodyPr anchor="t" rtlCol="false" tIns="0" lIns="0" bIns="0" rIns="0">
            <a:spAutoFit/>
          </a:bodyPr>
          <a:lstStyle/>
          <a:p>
            <a:pPr algn="ctr">
              <a:lnSpc>
                <a:spcPts val="3219"/>
              </a:lnSpc>
              <a:spcBef>
                <a:spcPct val="0"/>
              </a:spcBef>
            </a:pPr>
            <a:r>
              <a:rPr lang="en-US" sz="2900">
                <a:solidFill>
                  <a:srgbClr val="896FB9"/>
                </a:solidFill>
                <a:latin typeface="DM Sans"/>
                <a:ea typeface="DM Sans"/>
                <a:cs typeface="DM Sans"/>
                <a:sym typeface="DM Sans"/>
              </a:rPr>
              <a:t>Add Income Screen</a:t>
            </a:r>
          </a:p>
        </p:txBody>
      </p:sp>
      <p:sp>
        <p:nvSpPr>
          <p:cNvPr name="TextBox 19" id="19"/>
          <p:cNvSpPr txBox="true"/>
          <p:nvPr/>
        </p:nvSpPr>
        <p:spPr>
          <a:xfrm rot="0">
            <a:off x="10792869" y="8717493"/>
            <a:ext cx="2945690" cy="814197"/>
          </a:xfrm>
          <a:prstGeom prst="rect">
            <a:avLst/>
          </a:prstGeom>
        </p:spPr>
        <p:txBody>
          <a:bodyPr anchor="t" rtlCol="false" tIns="0" lIns="0" bIns="0" rIns="0">
            <a:spAutoFit/>
          </a:bodyPr>
          <a:lstStyle/>
          <a:p>
            <a:pPr algn="ctr">
              <a:lnSpc>
                <a:spcPts val="3219"/>
              </a:lnSpc>
              <a:spcBef>
                <a:spcPct val="0"/>
              </a:spcBef>
            </a:pPr>
            <a:r>
              <a:rPr lang="en-US" sz="2900">
                <a:solidFill>
                  <a:srgbClr val="896FB9"/>
                </a:solidFill>
                <a:latin typeface="DM Sans"/>
                <a:ea typeface="DM Sans"/>
                <a:cs typeface="DM Sans"/>
                <a:sym typeface="DM Sans"/>
              </a:rPr>
              <a:t>Notification Screen</a:t>
            </a:r>
          </a:p>
        </p:txBody>
      </p:sp>
      <p:sp>
        <p:nvSpPr>
          <p:cNvPr name="TextBox 20" id="20"/>
          <p:cNvSpPr txBox="true"/>
          <p:nvPr/>
        </p:nvSpPr>
        <p:spPr>
          <a:xfrm rot="0">
            <a:off x="0" y="47625"/>
            <a:ext cx="6077791" cy="1023287"/>
          </a:xfrm>
          <a:prstGeom prst="rect">
            <a:avLst/>
          </a:prstGeom>
        </p:spPr>
        <p:txBody>
          <a:bodyPr anchor="t" rtlCol="false" tIns="0" lIns="0" bIns="0" rIns="0">
            <a:spAutoFit/>
          </a:bodyPr>
          <a:lstStyle/>
          <a:p>
            <a:pPr algn="ctr">
              <a:lnSpc>
                <a:spcPts val="7803"/>
              </a:lnSpc>
              <a:spcBef>
                <a:spcPct val="0"/>
              </a:spcBef>
            </a:pPr>
            <a:r>
              <a:rPr lang="en-US" b="true" sz="7029">
                <a:solidFill>
                  <a:srgbClr val="896FB9"/>
                </a:solidFill>
                <a:latin typeface="DM Sans Bold"/>
                <a:ea typeface="DM Sans Bold"/>
                <a:cs typeface="DM Sans Bold"/>
                <a:sym typeface="DM Sans Bold"/>
              </a:rPr>
              <a:t>Finacial Vista</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17204191" y="-551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204191" y="10287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5400000">
            <a:off x="17204191" y="21125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120382" y="-551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alphaModFix amt="50000"/>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5400000">
            <a:off x="15036573" y="10287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6120382" y="21125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alphaModFix amt="50000"/>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true" flipV="true" rot="-10800000">
            <a:off x="15036573" y="21125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10800000">
            <a:off x="9525" y="7044155"/>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083809" y="707273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0" y="81565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10800000">
            <a:off x="0" y="92403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5400000">
            <a:off x="1083809" y="92403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7657130" y="1920056"/>
            <a:ext cx="2973741" cy="6446888"/>
          </a:xfrm>
          <a:custGeom>
            <a:avLst/>
            <a:gdLst/>
            <a:ahLst/>
            <a:cxnLst/>
            <a:rect r="r" b="b" t="t" l="l"/>
            <a:pathLst>
              <a:path h="6446888" w="2973741">
                <a:moveTo>
                  <a:pt x="0" y="0"/>
                </a:moveTo>
                <a:lnTo>
                  <a:pt x="2973740" y="0"/>
                </a:lnTo>
                <a:lnTo>
                  <a:pt x="2973740" y="6446888"/>
                </a:lnTo>
                <a:lnTo>
                  <a:pt x="0" y="6446888"/>
                </a:lnTo>
                <a:lnTo>
                  <a:pt x="0" y="0"/>
                </a:lnTo>
                <a:close/>
              </a:path>
            </a:pathLst>
          </a:custGeom>
          <a:blipFill>
            <a:blip r:embed="rId10"/>
            <a:stretch>
              <a:fillRect l="0" t="0" r="0" b="0"/>
            </a:stretch>
          </a:blipFill>
        </p:spPr>
      </p:sp>
      <p:sp>
        <p:nvSpPr>
          <p:cNvPr name="Freeform 15" id="15"/>
          <p:cNvSpPr/>
          <p:nvPr/>
        </p:nvSpPr>
        <p:spPr>
          <a:xfrm flipH="false" flipV="false" rot="0">
            <a:off x="4256634" y="1920056"/>
            <a:ext cx="2973741" cy="6446888"/>
          </a:xfrm>
          <a:custGeom>
            <a:avLst/>
            <a:gdLst/>
            <a:ahLst/>
            <a:cxnLst/>
            <a:rect r="r" b="b" t="t" l="l"/>
            <a:pathLst>
              <a:path h="6446888" w="2973741">
                <a:moveTo>
                  <a:pt x="0" y="0"/>
                </a:moveTo>
                <a:lnTo>
                  <a:pt x="2973740" y="0"/>
                </a:lnTo>
                <a:lnTo>
                  <a:pt x="2973740" y="6446888"/>
                </a:lnTo>
                <a:lnTo>
                  <a:pt x="0" y="6446888"/>
                </a:lnTo>
                <a:lnTo>
                  <a:pt x="0" y="0"/>
                </a:lnTo>
                <a:close/>
              </a:path>
            </a:pathLst>
          </a:custGeom>
          <a:blipFill>
            <a:blip r:embed="rId11"/>
            <a:stretch>
              <a:fillRect l="0" t="0" r="0" b="0"/>
            </a:stretch>
          </a:blipFill>
        </p:spPr>
      </p:sp>
      <p:sp>
        <p:nvSpPr>
          <p:cNvPr name="Freeform 16" id="16"/>
          <p:cNvSpPr/>
          <p:nvPr/>
        </p:nvSpPr>
        <p:spPr>
          <a:xfrm flipH="false" flipV="false" rot="0">
            <a:off x="11059495" y="1906577"/>
            <a:ext cx="3012334" cy="6460367"/>
          </a:xfrm>
          <a:custGeom>
            <a:avLst/>
            <a:gdLst/>
            <a:ahLst/>
            <a:cxnLst/>
            <a:rect r="r" b="b" t="t" l="l"/>
            <a:pathLst>
              <a:path h="6460367" w="3012334">
                <a:moveTo>
                  <a:pt x="0" y="0"/>
                </a:moveTo>
                <a:lnTo>
                  <a:pt x="3012334" y="0"/>
                </a:lnTo>
                <a:lnTo>
                  <a:pt x="3012334" y="6460367"/>
                </a:lnTo>
                <a:lnTo>
                  <a:pt x="0" y="6460367"/>
                </a:lnTo>
                <a:lnTo>
                  <a:pt x="0" y="0"/>
                </a:lnTo>
                <a:close/>
              </a:path>
            </a:pathLst>
          </a:custGeom>
          <a:blipFill>
            <a:blip r:embed="rId12"/>
            <a:stretch>
              <a:fillRect l="0" t="0" r="0" b="0"/>
            </a:stretch>
          </a:blipFill>
        </p:spPr>
      </p:sp>
      <p:sp>
        <p:nvSpPr>
          <p:cNvPr name="TextBox 17" id="17"/>
          <p:cNvSpPr txBox="true"/>
          <p:nvPr/>
        </p:nvSpPr>
        <p:spPr>
          <a:xfrm rot="0">
            <a:off x="8151" y="57150"/>
            <a:ext cx="5735353" cy="1004082"/>
          </a:xfrm>
          <a:prstGeom prst="rect">
            <a:avLst/>
          </a:prstGeom>
        </p:spPr>
        <p:txBody>
          <a:bodyPr anchor="t" rtlCol="false" tIns="0" lIns="0" bIns="0" rIns="0">
            <a:spAutoFit/>
          </a:bodyPr>
          <a:lstStyle/>
          <a:p>
            <a:pPr algn="ctr">
              <a:lnSpc>
                <a:spcPts val="7792"/>
              </a:lnSpc>
              <a:spcBef>
                <a:spcPct val="0"/>
              </a:spcBef>
            </a:pPr>
            <a:r>
              <a:rPr lang="en-US" b="true" sz="7019">
                <a:solidFill>
                  <a:srgbClr val="896FB9"/>
                </a:solidFill>
                <a:latin typeface="DM Sans Bold"/>
                <a:ea typeface="DM Sans Bold"/>
                <a:cs typeface="DM Sans Bold"/>
                <a:sym typeface="DM Sans Bold"/>
              </a:rPr>
              <a:t>Finacial Vista</a:t>
            </a:r>
          </a:p>
        </p:txBody>
      </p:sp>
      <p:sp>
        <p:nvSpPr>
          <p:cNvPr name="TextBox 18" id="18"/>
          <p:cNvSpPr txBox="true"/>
          <p:nvPr/>
        </p:nvSpPr>
        <p:spPr>
          <a:xfrm rot="0">
            <a:off x="4039469" y="8517479"/>
            <a:ext cx="3190906" cy="414127"/>
          </a:xfrm>
          <a:prstGeom prst="rect">
            <a:avLst/>
          </a:prstGeom>
        </p:spPr>
        <p:txBody>
          <a:bodyPr anchor="t" rtlCol="false" tIns="0" lIns="0" bIns="0" rIns="0">
            <a:spAutoFit/>
          </a:bodyPr>
          <a:lstStyle/>
          <a:p>
            <a:pPr algn="ctr">
              <a:lnSpc>
                <a:spcPts val="3219"/>
              </a:lnSpc>
              <a:spcBef>
                <a:spcPct val="0"/>
              </a:spcBef>
            </a:pPr>
            <a:r>
              <a:rPr lang="en-US" sz="2900">
                <a:solidFill>
                  <a:srgbClr val="896FB9"/>
                </a:solidFill>
                <a:latin typeface="DM Sans"/>
                <a:ea typeface="DM Sans"/>
                <a:cs typeface="DM Sans"/>
                <a:sym typeface="DM Sans"/>
              </a:rPr>
              <a:t>Budget Screen</a:t>
            </a:r>
          </a:p>
        </p:txBody>
      </p:sp>
      <p:sp>
        <p:nvSpPr>
          <p:cNvPr name="TextBox 19" id="19"/>
          <p:cNvSpPr txBox="true"/>
          <p:nvPr/>
        </p:nvSpPr>
        <p:spPr>
          <a:xfrm rot="0">
            <a:off x="7548547" y="8500905"/>
            <a:ext cx="3190906" cy="814156"/>
          </a:xfrm>
          <a:prstGeom prst="rect">
            <a:avLst/>
          </a:prstGeom>
        </p:spPr>
        <p:txBody>
          <a:bodyPr anchor="t" rtlCol="false" tIns="0" lIns="0" bIns="0" rIns="0">
            <a:spAutoFit/>
          </a:bodyPr>
          <a:lstStyle/>
          <a:p>
            <a:pPr algn="ctr">
              <a:lnSpc>
                <a:spcPts val="3219"/>
              </a:lnSpc>
              <a:spcBef>
                <a:spcPct val="0"/>
              </a:spcBef>
            </a:pPr>
            <a:r>
              <a:rPr lang="en-US" sz="2900">
                <a:solidFill>
                  <a:srgbClr val="896FB9"/>
                </a:solidFill>
                <a:latin typeface="DM Sans"/>
                <a:ea typeface="DM Sans"/>
                <a:cs typeface="DM Sans"/>
                <a:sym typeface="DM Sans"/>
              </a:rPr>
              <a:t>Add Budget  Screen</a:t>
            </a:r>
          </a:p>
        </p:txBody>
      </p:sp>
      <p:sp>
        <p:nvSpPr>
          <p:cNvPr name="TextBox 20" id="20"/>
          <p:cNvSpPr txBox="true"/>
          <p:nvPr/>
        </p:nvSpPr>
        <p:spPr>
          <a:xfrm rot="0">
            <a:off x="10880924" y="8517479"/>
            <a:ext cx="3190906" cy="414127"/>
          </a:xfrm>
          <a:prstGeom prst="rect">
            <a:avLst/>
          </a:prstGeom>
        </p:spPr>
        <p:txBody>
          <a:bodyPr anchor="t" rtlCol="false" tIns="0" lIns="0" bIns="0" rIns="0">
            <a:spAutoFit/>
          </a:bodyPr>
          <a:lstStyle/>
          <a:p>
            <a:pPr algn="ctr">
              <a:lnSpc>
                <a:spcPts val="3219"/>
              </a:lnSpc>
              <a:spcBef>
                <a:spcPct val="0"/>
              </a:spcBef>
            </a:pPr>
            <a:r>
              <a:rPr lang="en-US" sz="2900">
                <a:solidFill>
                  <a:srgbClr val="896FB9"/>
                </a:solidFill>
                <a:latin typeface="DM Sans"/>
                <a:ea typeface="DM Sans"/>
                <a:cs typeface="DM Sans"/>
                <a:sym typeface="DM Sans"/>
              </a:rPr>
              <a:t>More Screen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17204191" y="-551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204191" y="10287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5400000">
            <a:off x="17204191" y="21125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120382" y="-551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alphaModFix amt="50000"/>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5400000">
            <a:off x="15036573" y="10287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6120382" y="21125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alphaModFix amt="50000"/>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true" flipV="true" rot="-10800000">
            <a:off x="15036573" y="21125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10800000">
            <a:off x="9525" y="7044155"/>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083809" y="707273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0" y="81565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10800000">
            <a:off x="0" y="92403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5400000">
            <a:off x="1083809" y="92403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2969820" y="1920056"/>
            <a:ext cx="2973741" cy="6446888"/>
          </a:xfrm>
          <a:custGeom>
            <a:avLst/>
            <a:gdLst/>
            <a:ahLst/>
            <a:cxnLst/>
            <a:rect r="r" b="b" t="t" l="l"/>
            <a:pathLst>
              <a:path h="6446888" w="2973741">
                <a:moveTo>
                  <a:pt x="0" y="0"/>
                </a:moveTo>
                <a:lnTo>
                  <a:pt x="2973741" y="0"/>
                </a:lnTo>
                <a:lnTo>
                  <a:pt x="2973741" y="6446888"/>
                </a:lnTo>
                <a:lnTo>
                  <a:pt x="0" y="6446888"/>
                </a:lnTo>
                <a:lnTo>
                  <a:pt x="0" y="0"/>
                </a:lnTo>
                <a:close/>
              </a:path>
            </a:pathLst>
          </a:custGeom>
          <a:blipFill>
            <a:blip r:embed="rId10"/>
            <a:stretch>
              <a:fillRect l="0" t="0" r="0" b="0"/>
            </a:stretch>
          </a:blipFill>
        </p:spPr>
      </p:sp>
      <p:sp>
        <p:nvSpPr>
          <p:cNvPr name="Freeform 15" id="15"/>
          <p:cNvSpPr/>
          <p:nvPr/>
        </p:nvSpPr>
        <p:spPr>
          <a:xfrm flipH="false" flipV="false" rot="0">
            <a:off x="6970351" y="1378151"/>
            <a:ext cx="2785045" cy="7320292"/>
          </a:xfrm>
          <a:custGeom>
            <a:avLst/>
            <a:gdLst/>
            <a:ahLst/>
            <a:cxnLst/>
            <a:rect r="r" b="b" t="t" l="l"/>
            <a:pathLst>
              <a:path h="7320292" w="2785045">
                <a:moveTo>
                  <a:pt x="0" y="0"/>
                </a:moveTo>
                <a:lnTo>
                  <a:pt x="2785045" y="0"/>
                </a:lnTo>
                <a:lnTo>
                  <a:pt x="2785045" y="7320292"/>
                </a:lnTo>
                <a:lnTo>
                  <a:pt x="0" y="7320292"/>
                </a:lnTo>
                <a:lnTo>
                  <a:pt x="0" y="0"/>
                </a:lnTo>
                <a:close/>
              </a:path>
            </a:pathLst>
          </a:custGeom>
          <a:blipFill>
            <a:blip r:embed="rId11"/>
            <a:stretch>
              <a:fillRect l="0" t="0" r="0" b="0"/>
            </a:stretch>
          </a:blipFill>
        </p:spPr>
      </p:sp>
      <p:sp>
        <p:nvSpPr>
          <p:cNvPr name="Freeform 16" id="16"/>
          <p:cNvSpPr/>
          <p:nvPr/>
        </p:nvSpPr>
        <p:spPr>
          <a:xfrm flipH="false" flipV="false" rot="0">
            <a:off x="10568974" y="1028700"/>
            <a:ext cx="2527156" cy="8211648"/>
          </a:xfrm>
          <a:custGeom>
            <a:avLst/>
            <a:gdLst/>
            <a:ahLst/>
            <a:cxnLst/>
            <a:rect r="r" b="b" t="t" l="l"/>
            <a:pathLst>
              <a:path h="8211648" w="2527156">
                <a:moveTo>
                  <a:pt x="0" y="0"/>
                </a:moveTo>
                <a:lnTo>
                  <a:pt x="2527156" y="0"/>
                </a:lnTo>
                <a:lnTo>
                  <a:pt x="2527156" y="8211648"/>
                </a:lnTo>
                <a:lnTo>
                  <a:pt x="0" y="8211648"/>
                </a:lnTo>
                <a:lnTo>
                  <a:pt x="0" y="0"/>
                </a:lnTo>
                <a:close/>
              </a:path>
            </a:pathLst>
          </a:custGeom>
          <a:blipFill>
            <a:blip r:embed="rId12"/>
            <a:stretch>
              <a:fillRect l="0" t="0" r="0" b="0"/>
            </a:stretch>
          </a:blipFill>
        </p:spPr>
      </p:sp>
      <p:sp>
        <p:nvSpPr>
          <p:cNvPr name="TextBox 17" id="17"/>
          <p:cNvSpPr txBox="true"/>
          <p:nvPr/>
        </p:nvSpPr>
        <p:spPr>
          <a:xfrm rot="0">
            <a:off x="-167960" y="57150"/>
            <a:ext cx="6111521" cy="1004082"/>
          </a:xfrm>
          <a:prstGeom prst="rect">
            <a:avLst/>
          </a:prstGeom>
        </p:spPr>
        <p:txBody>
          <a:bodyPr anchor="t" rtlCol="false" tIns="0" lIns="0" bIns="0" rIns="0">
            <a:spAutoFit/>
          </a:bodyPr>
          <a:lstStyle/>
          <a:p>
            <a:pPr algn="ctr">
              <a:lnSpc>
                <a:spcPts val="7792"/>
              </a:lnSpc>
              <a:spcBef>
                <a:spcPct val="0"/>
              </a:spcBef>
            </a:pPr>
            <a:r>
              <a:rPr lang="en-US" b="true" sz="7019">
                <a:solidFill>
                  <a:srgbClr val="896FB9"/>
                </a:solidFill>
                <a:latin typeface="DM Sans Bold"/>
                <a:ea typeface="DM Sans Bold"/>
                <a:cs typeface="DM Sans Bold"/>
                <a:sym typeface="DM Sans Bold"/>
              </a:rPr>
              <a:t>Finacial Vista</a:t>
            </a:r>
          </a:p>
        </p:txBody>
      </p:sp>
      <p:sp>
        <p:nvSpPr>
          <p:cNvPr name="TextBox 18" id="18"/>
          <p:cNvSpPr txBox="true"/>
          <p:nvPr/>
        </p:nvSpPr>
        <p:spPr>
          <a:xfrm rot="0">
            <a:off x="2887800" y="8717493"/>
            <a:ext cx="3190906" cy="414147"/>
          </a:xfrm>
          <a:prstGeom prst="rect">
            <a:avLst/>
          </a:prstGeom>
        </p:spPr>
        <p:txBody>
          <a:bodyPr anchor="t" rtlCol="false" tIns="0" lIns="0" bIns="0" rIns="0">
            <a:spAutoFit/>
          </a:bodyPr>
          <a:lstStyle/>
          <a:p>
            <a:pPr algn="ctr">
              <a:lnSpc>
                <a:spcPts val="3219"/>
              </a:lnSpc>
              <a:spcBef>
                <a:spcPct val="0"/>
              </a:spcBef>
            </a:pPr>
            <a:r>
              <a:rPr lang="en-US" sz="2900">
                <a:solidFill>
                  <a:srgbClr val="896FB9"/>
                </a:solidFill>
                <a:latin typeface="DM Sans"/>
                <a:ea typeface="DM Sans"/>
                <a:cs typeface="DM Sans"/>
                <a:sym typeface="DM Sans"/>
              </a:rPr>
              <a:t>Feedback Screen</a:t>
            </a:r>
          </a:p>
        </p:txBody>
      </p:sp>
      <p:sp>
        <p:nvSpPr>
          <p:cNvPr name="TextBox 19" id="19"/>
          <p:cNvSpPr txBox="true"/>
          <p:nvPr/>
        </p:nvSpPr>
        <p:spPr>
          <a:xfrm rot="0">
            <a:off x="6767421" y="8717493"/>
            <a:ext cx="3190906" cy="414127"/>
          </a:xfrm>
          <a:prstGeom prst="rect">
            <a:avLst/>
          </a:prstGeom>
        </p:spPr>
        <p:txBody>
          <a:bodyPr anchor="t" rtlCol="false" tIns="0" lIns="0" bIns="0" rIns="0">
            <a:spAutoFit/>
          </a:bodyPr>
          <a:lstStyle/>
          <a:p>
            <a:pPr algn="ctr">
              <a:lnSpc>
                <a:spcPts val="3219"/>
              </a:lnSpc>
              <a:spcBef>
                <a:spcPct val="0"/>
              </a:spcBef>
            </a:pPr>
            <a:r>
              <a:rPr lang="en-US" sz="2900">
                <a:solidFill>
                  <a:srgbClr val="896FB9"/>
                </a:solidFill>
                <a:latin typeface="DM Sans"/>
                <a:ea typeface="DM Sans"/>
                <a:cs typeface="DM Sans"/>
                <a:sym typeface="DM Sans"/>
              </a:rPr>
              <a:t>Save Bill Screen</a:t>
            </a:r>
          </a:p>
        </p:txBody>
      </p:sp>
      <p:sp>
        <p:nvSpPr>
          <p:cNvPr name="TextBox 20" id="20"/>
          <p:cNvSpPr txBox="true"/>
          <p:nvPr/>
        </p:nvSpPr>
        <p:spPr>
          <a:xfrm rot="0">
            <a:off x="10237099" y="9368126"/>
            <a:ext cx="3190906" cy="414147"/>
          </a:xfrm>
          <a:prstGeom prst="rect">
            <a:avLst/>
          </a:prstGeom>
        </p:spPr>
        <p:txBody>
          <a:bodyPr anchor="t" rtlCol="false" tIns="0" lIns="0" bIns="0" rIns="0">
            <a:spAutoFit/>
          </a:bodyPr>
          <a:lstStyle/>
          <a:p>
            <a:pPr algn="ctr">
              <a:lnSpc>
                <a:spcPts val="3219"/>
              </a:lnSpc>
              <a:spcBef>
                <a:spcPct val="0"/>
              </a:spcBef>
            </a:pPr>
            <a:r>
              <a:rPr lang="en-US" sz="2900">
                <a:solidFill>
                  <a:srgbClr val="896FB9"/>
                </a:solidFill>
                <a:latin typeface="DM Sans"/>
                <a:ea typeface="DM Sans"/>
                <a:cs typeface="DM Sans"/>
                <a:sym typeface="DM Sans"/>
              </a:rPr>
              <a:t>About Screen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17204191" y="-551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204191" y="10287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5400000">
            <a:off x="17204191" y="21125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120382" y="-551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alphaModFix amt="50000"/>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5400000">
            <a:off x="15036573" y="10287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6120382" y="21125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alphaModFix amt="50000"/>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true" flipV="true" rot="-10800000">
            <a:off x="15036573" y="21125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10800000">
            <a:off x="9525" y="7044155"/>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083809" y="707273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0" y="81565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10800000">
            <a:off x="0" y="92403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5400000">
            <a:off x="1083809" y="92403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6203994" y="486796"/>
            <a:ext cx="3071697" cy="9076669"/>
          </a:xfrm>
          <a:custGeom>
            <a:avLst/>
            <a:gdLst/>
            <a:ahLst/>
            <a:cxnLst/>
            <a:rect r="r" b="b" t="t" l="l"/>
            <a:pathLst>
              <a:path h="9076669" w="3071697">
                <a:moveTo>
                  <a:pt x="0" y="0"/>
                </a:moveTo>
                <a:lnTo>
                  <a:pt x="3071697" y="0"/>
                </a:lnTo>
                <a:lnTo>
                  <a:pt x="3071697" y="9076668"/>
                </a:lnTo>
                <a:lnTo>
                  <a:pt x="0" y="9076668"/>
                </a:lnTo>
                <a:lnTo>
                  <a:pt x="0" y="0"/>
                </a:lnTo>
                <a:close/>
              </a:path>
            </a:pathLst>
          </a:custGeom>
          <a:blipFill>
            <a:blip r:embed="rId10"/>
            <a:stretch>
              <a:fillRect l="-126" t="0" r="-126" b="-58412"/>
            </a:stretch>
          </a:blipFill>
        </p:spPr>
      </p:sp>
      <p:sp>
        <p:nvSpPr>
          <p:cNvPr name="Freeform 15" id="15"/>
          <p:cNvSpPr/>
          <p:nvPr/>
        </p:nvSpPr>
        <p:spPr>
          <a:xfrm flipH="false" flipV="false" rot="0">
            <a:off x="11154253" y="515371"/>
            <a:ext cx="1521813" cy="9076669"/>
          </a:xfrm>
          <a:custGeom>
            <a:avLst/>
            <a:gdLst/>
            <a:ahLst/>
            <a:cxnLst/>
            <a:rect r="r" b="b" t="t" l="l"/>
            <a:pathLst>
              <a:path h="9076669" w="1521813">
                <a:moveTo>
                  <a:pt x="0" y="0"/>
                </a:moveTo>
                <a:lnTo>
                  <a:pt x="1521814" y="0"/>
                </a:lnTo>
                <a:lnTo>
                  <a:pt x="1521814" y="9076668"/>
                </a:lnTo>
                <a:lnTo>
                  <a:pt x="0" y="9076668"/>
                </a:lnTo>
                <a:lnTo>
                  <a:pt x="0" y="0"/>
                </a:lnTo>
                <a:close/>
              </a:path>
            </a:pathLst>
          </a:custGeom>
          <a:blipFill>
            <a:blip r:embed="rId11"/>
            <a:stretch>
              <a:fillRect l="0" t="0" r="0" b="0"/>
            </a:stretch>
          </a:blipFill>
        </p:spPr>
      </p:sp>
      <p:sp>
        <p:nvSpPr>
          <p:cNvPr name="TextBox 16" id="16"/>
          <p:cNvSpPr txBox="true"/>
          <p:nvPr/>
        </p:nvSpPr>
        <p:spPr>
          <a:xfrm rot="0">
            <a:off x="6002008" y="9801302"/>
            <a:ext cx="3730887" cy="414127"/>
          </a:xfrm>
          <a:prstGeom prst="rect">
            <a:avLst/>
          </a:prstGeom>
        </p:spPr>
        <p:txBody>
          <a:bodyPr anchor="t" rtlCol="false" tIns="0" lIns="0" bIns="0" rIns="0">
            <a:spAutoFit/>
          </a:bodyPr>
          <a:lstStyle/>
          <a:p>
            <a:pPr algn="ctr">
              <a:lnSpc>
                <a:spcPts val="3219"/>
              </a:lnSpc>
              <a:spcBef>
                <a:spcPct val="0"/>
              </a:spcBef>
            </a:pPr>
            <a:r>
              <a:rPr lang="en-US" sz="2900">
                <a:solidFill>
                  <a:srgbClr val="896FB9"/>
                </a:solidFill>
                <a:latin typeface="DM Sans"/>
                <a:ea typeface="DM Sans"/>
                <a:cs typeface="DM Sans"/>
                <a:sym typeface="DM Sans"/>
              </a:rPr>
              <a:t>Finacial Tips Screen</a:t>
            </a:r>
          </a:p>
        </p:txBody>
      </p:sp>
      <p:sp>
        <p:nvSpPr>
          <p:cNvPr name="TextBox 17" id="17"/>
          <p:cNvSpPr txBox="true"/>
          <p:nvPr/>
        </p:nvSpPr>
        <p:spPr>
          <a:xfrm rot="0">
            <a:off x="9732895" y="9801302"/>
            <a:ext cx="3982811" cy="414127"/>
          </a:xfrm>
          <a:prstGeom prst="rect">
            <a:avLst/>
          </a:prstGeom>
        </p:spPr>
        <p:txBody>
          <a:bodyPr anchor="t" rtlCol="false" tIns="0" lIns="0" bIns="0" rIns="0">
            <a:spAutoFit/>
          </a:bodyPr>
          <a:lstStyle/>
          <a:p>
            <a:pPr algn="ctr">
              <a:lnSpc>
                <a:spcPts val="3219"/>
              </a:lnSpc>
              <a:spcBef>
                <a:spcPct val="0"/>
              </a:spcBef>
            </a:pPr>
            <a:r>
              <a:rPr lang="en-US" sz="2900">
                <a:solidFill>
                  <a:srgbClr val="896FB9"/>
                </a:solidFill>
                <a:latin typeface="DM Sans"/>
                <a:ea typeface="DM Sans"/>
                <a:cs typeface="DM Sans"/>
                <a:sym typeface="DM Sans"/>
              </a:rPr>
              <a:t>Consult guru Screen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7703136" cy="10287000"/>
            <a:chOff x="0" y="0"/>
            <a:chExt cx="2028810" cy="2709333"/>
          </a:xfrm>
        </p:grpSpPr>
        <p:sp>
          <p:nvSpPr>
            <p:cNvPr name="Freeform 3" id="3"/>
            <p:cNvSpPr/>
            <p:nvPr/>
          </p:nvSpPr>
          <p:spPr>
            <a:xfrm flipH="false" flipV="false" rot="0">
              <a:off x="0" y="0"/>
              <a:ext cx="2028810" cy="2709333"/>
            </a:xfrm>
            <a:custGeom>
              <a:avLst/>
              <a:gdLst/>
              <a:ahLst/>
              <a:cxnLst/>
              <a:rect r="r" b="b" t="t" l="l"/>
              <a:pathLst>
                <a:path h="2709333" w="2028810">
                  <a:moveTo>
                    <a:pt x="0" y="0"/>
                  </a:moveTo>
                  <a:lnTo>
                    <a:pt x="2028810" y="0"/>
                  </a:lnTo>
                  <a:lnTo>
                    <a:pt x="2028810" y="2709333"/>
                  </a:lnTo>
                  <a:lnTo>
                    <a:pt x="0" y="2709333"/>
                  </a:lnTo>
                  <a:close/>
                </a:path>
              </a:pathLst>
            </a:custGeom>
            <a:solidFill>
              <a:srgbClr val="896FB9"/>
            </a:solidFill>
          </p:spPr>
        </p:sp>
        <p:sp>
          <p:nvSpPr>
            <p:cNvPr name="TextBox 4" id="4"/>
            <p:cNvSpPr txBox="true"/>
            <p:nvPr/>
          </p:nvSpPr>
          <p:spPr>
            <a:xfrm>
              <a:off x="0" y="-47625"/>
              <a:ext cx="2028810" cy="275695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8169239" y="2408646"/>
            <a:ext cx="550730" cy="446592"/>
          </a:xfrm>
          <a:custGeom>
            <a:avLst/>
            <a:gdLst/>
            <a:ahLst/>
            <a:cxnLst/>
            <a:rect r="r" b="b" t="t" l="l"/>
            <a:pathLst>
              <a:path h="446592" w="550730">
                <a:moveTo>
                  <a:pt x="0" y="0"/>
                </a:moveTo>
                <a:lnTo>
                  <a:pt x="550730" y="0"/>
                </a:lnTo>
                <a:lnTo>
                  <a:pt x="550730" y="446593"/>
                </a:lnTo>
                <a:lnTo>
                  <a:pt x="0" y="4465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879302" y="3598073"/>
            <a:ext cx="6081922" cy="2574294"/>
          </a:xfrm>
          <a:prstGeom prst="rect">
            <a:avLst/>
          </a:prstGeom>
        </p:spPr>
        <p:txBody>
          <a:bodyPr anchor="t" rtlCol="false" tIns="0" lIns="0" bIns="0" rIns="0">
            <a:spAutoFit/>
          </a:bodyPr>
          <a:lstStyle/>
          <a:p>
            <a:pPr algn="l">
              <a:lnSpc>
                <a:spcPts val="6870"/>
              </a:lnSpc>
              <a:spcBef>
                <a:spcPct val="0"/>
              </a:spcBef>
            </a:pPr>
            <a:r>
              <a:rPr lang="en-US" b="true" sz="4907">
                <a:solidFill>
                  <a:srgbClr val="FFFFFF"/>
                </a:solidFill>
                <a:latin typeface="Lato Bold"/>
                <a:ea typeface="Lato Bold"/>
                <a:cs typeface="Lato Bold"/>
                <a:sym typeface="Lato Bold"/>
              </a:rPr>
              <a:t>WHAT ARE THE TOPIC WE ARE NOT CHOSEN?    </a:t>
            </a:r>
          </a:p>
        </p:txBody>
      </p:sp>
      <p:sp>
        <p:nvSpPr>
          <p:cNvPr name="Freeform 7" id="7"/>
          <p:cNvSpPr/>
          <p:nvPr/>
        </p:nvSpPr>
        <p:spPr>
          <a:xfrm flipH="false" flipV="false" rot="0">
            <a:off x="8169239" y="3438718"/>
            <a:ext cx="550730" cy="446592"/>
          </a:xfrm>
          <a:custGeom>
            <a:avLst/>
            <a:gdLst/>
            <a:ahLst/>
            <a:cxnLst/>
            <a:rect r="r" b="b" t="t" l="l"/>
            <a:pathLst>
              <a:path h="446592" w="550730">
                <a:moveTo>
                  <a:pt x="0" y="0"/>
                </a:moveTo>
                <a:lnTo>
                  <a:pt x="550730" y="0"/>
                </a:lnTo>
                <a:lnTo>
                  <a:pt x="550730" y="446593"/>
                </a:lnTo>
                <a:lnTo>
                  <a:pt x="0" y="4465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8169239" y="4447286"/>
            <a:ext cx="550730" cy="446592"/>
          </a:xfrm>
          <a:custGeom>
            <a:avLst/>
            <a:gdLst/>
            <a:ahLst/>
            <a:cxnLst/>
            <a:rect r="r" b="b" t="t" l="l"/>
            <a:pathLst>
              <a:path h="446592" w="550730">
                <a:moveTo>
                  <a:pt x="0" y="0"/>
                </a:moveTo>
                <a:lnTo>
                  <a:pt x="550730" y="0"/>
                </a:lnTo>
                <a:lnTo>
                  <a:pt x="550730" y="446592"/>
                </a:lnTo>
                <a:lnTo>
                  <a:pt x="0" y="4465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8169239" y="5570587"/>
            <a:ext cx="550730" cy="446592"/>
          </a:xfrm>
          <a:custGeom>
            <a:avLst/>
            <a:gdLst/>
            <a:ahLst/>
            <a:cxnLst/>
            <a:rect r="r" b="b" t="t" l="l"/>
            <a:pathLst>
              <a:path h="446592" w="550730">
                <a:moveTo>
                  <a:pt x="0" y="0"/>
                </a:moveTo>
                <a:lnTo>
                  <a:pt x="550730" y="0"/>
                </a:lnTo>
                <a:lnTo>
                  <a:pt x="550730" y="446592"/>
                </a:lnTo>
                <a:lnTo>
                  <a:pt x="0" y="4465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8169239" y="6620132"/>
            <a:ext cx="550730" cy="446592"/>
          </a:xfrm>
          <a:custGeom>
            <a:avLst/>
            <a:gdLst/>
            <a:ahLst/>
            <a:cxnLst/>
            <a:rect r="r" b="b" t="t" l="l"/>
            <a:pathLst>
              <a:path h="446592" w="550730">
                <a:moveTo>
                  <a:pt x="0" y="0"/>
                </a:moveTo>
                <a:lnTo>
                  <a:pt x="550730" y="0"/>
                </a:lnTo>
                <a:lnTo>
                  <a:pt x="550730" y="446593"/>
                </a:lnTo>
                <a:lnTo>
                  <a:pt x="0" y="4465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9139238" y="2211573"/>
            <a:ext cx="4068604" cy="755015"/>
          </a:xfrm>
          <a:prstGeom prst="rect">
            <a:avLst/>
          </a:prstGeom>
        </p:spPr>
        <p:txBody>
          <a:bodyPr anchor="t" rtlCol="false" tIns="0" lIns="0" bIns="0" rIns="0">
            <a:spAutoFit/>
          </a:bodyPr>
          <a:lstStyle/>
          <a:p>
            <a:pPr algn="ctr">
              <a:lnSpc>
                <a:spcPts val="6160"/>
              </a:lnSpc>
            </a:pPr>
            <a:r>
              <a:rPr lang="en-US" sz="4400">
                <a:solidFill>
                  <a:srgbClr val="000000"/>
                </a:solidFill>
                <a:latin typeface="Canva Sans"/>
                <a:ea typeface="Canva Sans"/>
                <a:cs typeface="Canva Sans"/>
                <a:sym typeface="Canva Sans"/>
              </a:rPr>
              <a:t>Fitness Tracker</a:t>
            </a:r>
          </a:p>
        </p:txBody>
      </p:sp>
      <p:sp>
        <p:nvSpPr>
          <p:cNvPr name="TextBox 12" id="12"/>
          <p:cNvSpPr txBox="true"/>
          <p:nvPr/>
        </p:nvSpPr>
        <p:spPr>
          <a:xfrm rot="0">
            <a:off x="9139238" y="4987480"/>
            <a:ext cx="9525" cy="331091"/>
          </a:xfrm>
          <a:prstGeom prst="rect">
            <a:avLst/>
          </a:prstGeom>
        </p:spPr>
        <p:txBody>
          <a:bodyPr anchor="t" rtlCol="false" tIns="0" lIns="0" bIns="0" rIns="0">
            <a:spAutoFit/>
          </a:bodyPr>
          <a:lstStyle/>
          <a:p>
            <a:pPr algn="ctr">
              <a:lnSpc>
                <a:spcPts val="2553"/>
              </a:lnSpc>
              <a:spcBef>
                <a:spcPct val="0"/>
              </a:spcBef>
            </a:pPr>
          </a:p>
        </p:txBody>
      </p:sp>
      <p:sp>
        <p:nvSpPr>
          <p:cNvPr name="TextBox 13" id="13"/>
          <p:cNvSpPr txBox="true"/>
          <p:nvPr/>
        </p:nvSpPr>
        <p:spPr>
          <a:xfrm rot="0">
            <a:off x="9082088" y="3241645"/>
            <a:ext cx="6738342" cy="755015"/>
          </a:xfrm>
          <a:prstGeom prst="rect">
            <a:avLst/>
          </a:prstGeom>
        </p:spPr>
        <p:txBody>
          <a:bodyPr anchor="t" rtlCol="false" tIns="0" lIns="0" bIns="0" rIns="0">
            <a:spAutoFit/>
          </a:bodyPr>
          <a:lstStyle/>
          <a:p>
            <a:pPr algn="ctr">
              <a:lnSpc>
                <a:spcPts val="6160"/>
              </a:lnSpc>
            </a:pPr>
            <a:r>
              <a:rPr lang="en-US" sz="4400">
                <a:solidFill>
                  <a:srgbClr val="000000"/>
                </a:solidFill>
                <a:latin typeface="Canva Sans"/>
                <a:ea typeface="Canva Sans"/>
                <a:cs typeface="Canva Sans"/>
                <a:sym typeface="Canva Sans"/>
              </a:rPr>
              <a:t>Online Learning platform</a:t>
            </a:r>
          </a:p>
        </p:txBody>
      </p:sp>
      <p:sp>
        <p:nvSpPr>
          <p:cNvPr name="TextBox 14" id="14"/>
          <p:cNvSpPr txBox="true"/>
          <p:nvPr/>
        </p:nvSpPr>
        <p:spPr>
          <a:xfrm rot="0">
            <a:off x="8590642" y="4224092"/>
            <a:ext cx="9678308" cy="1536065"/>
          </a:xfrm>
          <a:prstGeom prst="rect">
            <a:avLst/>
          </a:prstGeom>
        </p:spPr>
        <p:txBody>
          <a:bodyPr anchor="t" rtlCol="false" tIns="0" lIns="0" bIns="0" rIns="0">
            <a:spAutoFit/>
          </a:bodyPr>
          <a:lstStyle/>
          <a:p>
            <a:pPr algn="ctr">
              <a:lnSpc>
                <a:spcPts val="6160"/>
              </a:lnSpc>
            </a:pPr>
            <a:r>
              <a:rPr lang="en-US" sz="4400">
                <a:solidFill>
                  <a:srgbClr val="000000"/>
                </a:solidFill>
                <a:latin typeface="Canva Sans"/>
                <a:ea typeface="Canva Sans"/>
                <a:cs typeface="Canva Sans"/>
                <a:sym typeface="Canva Sans"/>
              </a:rPr>
              <a:t>Apartment Management System</a:t>
            </a:r>
          </a:p>
          <a:p>
            <a:pPr algn="ctr">
              <a:lnSpc>
                <a:spcPts val="6160"/>
              </a:lnSpc>
            </a:pPr>
          </a:p>
        </p:txBody>
      </p:sp>
      <p:sp>
        <p:nvSpPr>
          <p:cNvPr name="TextBox 15" id="15"/>
          <p:cNvSpPr txBox="true"/>
          <p:nvPr/>
        </p:nvSpPr>
        <p:spPr>
          <a:xfrm rot="0">
            <a:off x="9139238" y="5356670"/>
            <a:ext cx="5760006" cy="755015"/>
          </a:xfrm>
          <a:prstGeom prst="rect">
            <a:avLst/>
          </a:prstGeom>
        </p:spPr>
        <p:txBody>
          <a:bodyPr anchor="t" rtlCol="false" tIns="0" lIns="0" bIns="0" rIns="0">
            <a:spAutoFit/>
          </a:bodyPr>
          <a:lstStyle/>
          <a:p>
            <a:pPr algn="ctr">
              <a:lnSpc>
                <a:spcPts val="6160"/>
              </a:lnSpc>
            </a:pPr>
            <a:r>
              <a:rPr lang="en-US" sz="4400">
                <a:solidFill>
                  <a:srgbClr val="000000"/>
                </a:solidFill>
                <a:latin typeface="Canva Sans"/>
                <a:ea typeface="Canva Sans"/>
                <a:cs typeface="Canva Sans"/>
                <a:sym typeface="Canva Sans"/>
              </a:rPr>
              <a:t>Food delivery system</a:t>
            </a:r>
          </a:p>
        </p:txBody>
      </p:sp>
      <p:sp>
        <p:nvSpPr>
          <p:cNvPr name="TextBox 16" id="16"/>
          <p:cNvSpPr txBox="true"/>
          <p:nvPr/>
        </p:nvSpPr>
        <p:spPr>
          <a:xfrm rot="0">
            <a:off x="9196219" y="6378385"/>
            <a:ext cx="4715828" cy="755015"/>
          </a:xfrm>
          <a:prstGeom prst="rect">
            <a:avLst/>
          </a:prstGeom>
        </p:spPr>
        <p:txBody>
          <a:bodyPr anchor="t" rtlCol="false" tIns="0" lIns="0" bIns="0" rIns="0">
            <a:spAutoFit/>
          </a:bodyPr>
          <a:lstStyle/>
          <a:p>
            <a:pPr algn="ctr">
              <a:lnSpc>
                <a:spcPts val="6160"/>
              </a:lnSpc>
            </a:pPr>
            <a:r>
              <a:rPr lang="en-US" sz="4400">
                <a:solidFill>
                  <a:srgbClr val="000000"/>
                </a:solidFill>
                <a:latin typeface="Canva Sans"/>
                <a:ea typeface="Canva Sans"/>
                <a:cs typeface="Canva Sans"/>
                <a:sym typeface="Canva Sans"/>
              </a:rPr>
              <a:t>Expense Manager</a:t>
            </a:r>
          </a:p>
        </p:txBody>
      </p:sp>
      <p:sp>
        <p:nvSpPr>
          <p:cNvPr name="Freeform 17" id="17"/>
          <p:cNvSpPr/>
          <p:nvPr/>
        </p:nvSpPr>
        <p:spPr>
          <a:xfrm flipH="false" flipV="false" rot="5465074">
            <a:off x="13853231" y="807827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12779582" y="809080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10800000">
            <a:off x="12779582" y="917461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5400000">
            <a:off x="13863391" y="917461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alphaModFix amt="50000"/>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10800000">
            <a:off x="16101332"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alphaModFix amt="50000"/>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false" flipV="false" rot="0">
            <a:off x="16101332"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5400000">
            <a:off x="17185141"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10800000">
            <a:off x="13904606" y="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false" rot="-5400000">
            <a:off x="14988415" y="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alphaModFix amt="50000"/>
              <a:extLst>
                <a:ext uri="{96DAC541-7B7A-43D3-8B79-37D633B846F1}">
                  <asvg:svgBlip xmlns:asvg="http://schemas.microsoft.com/office/drawing/2016/SVG/main" r:embed="rId9"/>
                </a:ext>
              </a:extLst>
            </a:blip>
            <a:stretch>
              <a:fillRect l="0" t="0" r="0" b="0"/>
            </a:stretch>
          </a:blipFill>
        </p:spPr>
      </p:sp>
      <p:sp>
        <p:nvSpPr>
          <p:cNvPr name="Freeform 26" id="26"/>
          <p:cNvSpPr/>
          <p:nvPr/>
        </p:nvSpPr>
        <p:spPr>
          <a:xfrm flipH="false" flipV="false" rot="-10800000">
            <a:off x="14988415" y="106917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0">
              <a:alphaModFix amt="50000"/>
              <a:extLst>
                <a:ext uri="{96DAC541-7B7A-43D3-8B79-37D633B846F1}">
                  <asvg:svgBlip xmlns:asvg="http://schemas.microsoft.com/office/drawing/2016/SVG/main" r:embed="rId11"/>
                </a:ext>
              </a:extLst>
            </a:blip>
            <a:stretch>
              <a:fillRect l="0" t="0" r="0" b="0"/>
            </a:stretch>
          </a:blipFill>
        </p:spPr>
      </p:sp>
      <p:sp>
        <p:nvSpPr>
          <p:cNvPr name="Freeform 27" id="27"/>
          <p:cNvSpPr/>
          <p:nvPr/>
        </p:nvSpPr>
        <p:spPr>
          <a:xfrm flipH="false" flipV="false" rot="-10800000">
            <a:off x="17226356" y="28575"/>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alphaModFix amt="50000"/>
              <a:extLst>
                <a:ext uri="{96DAC541-7B7A-43D3-8B79-37D633B846F1}">
                  <asvg:svgBlip xmlns:asvg="http://schemas.microsoft.com/office/drawing/2016/SVG/main" r:embed="rId9"/>
                </a:ext>
              </a:extLst>
            </a:blip>
            <a:stretch>
              <a:fillRect l="0" t="0" r="0" b="0"/>
            </a:stretch>
          </a:blipFill>
        </p:spPr>
      </p:sp>
      <p:sp>
        <p:nvSpPr>
          <p:cNvPr name="Freeform 28" id="28"/>
          <p:cNvSpPr/>
          <p:nvPr/>
        </p:nvSpPr>
        <p:spPr>
          <a:xfrm flipH="false" flipV="false" rot="0">
            <a:off x="16142547" y="111238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29" id="29"/>
          <p:cNvSpPr/>
          <p:nvPr/>
        </p:nvSpPr>
        <p:spPr>
          <a:xfrm flipH="false" flipV="false" rot="0">
            <a:off x="17226356" y="111238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0">
              <a:alphaModFix amt="50000"/>
              <a:extLst>
                <a:ext uri="{96DAC541-7B7A-43D3-8B79-37D633B846F1}">
                  <asvg:svgBlip xmlns:asvg="http://schemas.microsoft.com/office/drawing/2016/SVG/main" r:embed="rId11"/>
                </a:ext>
              </a:extLst>
            </a:blip>
            <a:stretch>
              <a:fillRect l="0" t="0" r="0" b="0"/>
            </a:stretch>
          </a:blipFill>
        </p:spPr>
      </p:sp>
      <p:sp>
        <p:nvSpPr>
          <p:cNvPr name="Freeform 30" id="30"/>
          <p:cNvSpPr/>
          <p:nvPr/>
        </p:nvSpPr>
        <p:spPr>
          <a:xfrm flipH="false" flipV="false" rot="5400000">
            <a:off x="13904606" y="10838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alphaModFix amt="50000"/>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028700" y="3934162"/>
            <a:ext cx="2431941" cy="2418676"/>
          </a:xfrm>
          <a:custGeom>
            <a:avLst/>
            <a:gdLst/>
            <a:ahLst/>
            <a:cxnLst/>
            <a:rect r="r" b="b" t="t" l="l"/>
            <a:pathLst>
              <a:path h="2418676" w="2431941">
                <a:moveTo>
                  <a:pt x="0" y="0"/>
                </a:moveTo>
                <a:lnTo>
                  <a:pt x="2431941" y="0"/>
                </a:lnTo>
                <a:lnTo>
                  <a:pt x="2431941" y="2418676"/>
                </a:lnTo>
                <a:lnTo>
                  <a:pt x="0" y="24186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144000" y="4190370"/>
            <a:ext cx="2383427" cy="1906260"/>
          </a:xfrm>
          <a:custGeom>
            <a:avLst/>
            <a:gdLst/>
            <a:ahLst/>
            <a:cxnLst/>
            <a:rect r="r" b="b" t="t" l="l"/>
            <a:pathLst>
              <a:path h="1906260" w="2383427">
                <a:moveTo>
                  <a:pt x="0" y="0"/>
                </a:moveTo>
                <a:lnTo>
                  <a:pt x="2383427" y="0"/>
                </a:lnTo>
                <a:lnTo>
                  <a:pt x="2383427" y="1906260"/>
                </a:lnTo>
                <a:lnTo>
                  <a:pt x="0" y="19062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5" id="5"/>
          <p:cNvSpPr/>
          <p:nvPr/>
        </p:nvSpPr>
        <p:spPr>
          <a:xfrm flipV="true">
            <a:off x="7209012" y="1962475"/>
            <a:ext cx="3869977" cy="39904"/>
          </a:xfrm>
          <a:prstGeom prst="line">
            <a:avLst/>
          </a:prstGeom>
          <a:ln cap="flat" w="38100">
            <a:solidFill>
              <a:srgbClr val="000000"/>
            </a:solidFill>
            <a:prstDash val="solid"/>
            <a:headEnd type="none" len="sm" w="sm"/>
            <a:tailEnd type="none" len="sm" w="sm"/>
          </a:ln>
        </p:spPr>
      </p:sp>
      <p:grpSp>
        <p:nvGrpSpPr>
          <p:cNvPr name="Group 6" id="6"/>
          <p:cNvGrpSpPr/>
          <p:nvPr/>
        </p:nvGrpSpPr>
        <p:grpSpPr>
          <a:xfrm rot="0">
            <a:off x="4676557" y="7950353"/>
            <a:ext cx="8934886" cy="1307947"/>
            <a:chOff x="0" y="0"/>
            <a:chExt cx="2353221" cy="344480"/>
          </a:xfrm>
        </p:grpSpPr>
        <p:sp>
          <p:nvSpPr>
            <p:cNvPr name="Freeform 7" id="7"/>
            <p:cNvSpPr/>
            <p:nvPr/>
          </p:nvSpPr>
          <p:spPr>
            <a:xfrm flipH="false" flipV="false" rot="0">
              <a:off x="0" y="0"/>
              <a:ext cx="2353221" cy="344480"/>
            </a:xfrm>
            <a:custGeom>
              <a:avLst/>
              <a:gdLst/>
              <a:ahLst/>
              <a:cxnLst/>
              <a:rect r="r" b="b" t="t" l="l"/>
              <a:pathLst>
                <a:path h="344480" w="2353221">
                  <a:moveTo>
                    <a:pt x="44191" y="0"/>
                  </a:moveTo>
                  <a:lnTo>
                    <a:pt x="2309030" y="0"/>
                  </a:lnTo>
                  <a:cubicBezTo>
                    <a:pt x="2333436" y="0"/>
                    <a:pt x="2353221" y="19785"/>
                    <a:pt x="2353221" y="44191"/>
                  </a:cubicBezTo>
                  <a:lnTo>
                    <a:pt x="2353221" y="300289"/>
                  </a:lnTo>
                  <a:cubicBezTo>
                    <a:pt x="2353221" y="324695"/>
                    <a:pt x="2333436" y="344480"/>
                    <a:pt x="2309030" y="344480"/>
                  </a:cubicBezTo>
                  <a:lnTo>
                    <a:pt x="44191" y="344480"/>
                  </a:lnTo>
                  <a:cubicBezTo>
                    <a:pt x="19785" y="344480"/>
                    <a:pt x="0" y="324695"/>
                    <a:pt x="0" y="300289"/>
                  </a:cubicBezTo>
                  <a:lnTo>
                    <a:pt x="0" y="44191"/>
                  </a:lnTo>
                  <a:cubicBezTo>
                    <a:pt x="0" y="19785"/>
                    <a:pt x="19785" y="0"/>
                    <a:pt x="44191" y="0"/>
                  </a:cubicBezTo>
                  <a:close/>
                </a:path>
              </a:pathLst>
            </a:custGeom>
            <a:solidFill>
              <a:srgbClr val="593C8F"/>
            </a:solidFill>
          </p:spPr>
        </p:sp>
        <p:sp>
          <p:nvSpPr>
            <p:cNvPr name="TextBox 8" id="8"/>
            <p:cNvSpPr txBox="true"/>
            <p:nvPr/>
          </p:nvSpPr>
          <p:spPr>
            <a:xfrm>
              <a:off x="0" y="-47625"/>
              <a:ext cx="2353221" cy="39210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3855283" y="3943617"/>
            <a:ext cx="3353728" cy="1067991"/>
          </a:xfrm>
          <a:prstGeom prst="rect">
            <a:avLst/>
          </a:prstGeom>
        </p:spPr>
        <p:txBody>
          <a:bodyPr anchor="t" rtlCol="false" tIns="0" lIns="0" bIns="0" rIns="0">
            <a:spAutoFit/>
          </a:bodyPr>
          <a:lstStyle/>
          <a:p>
            <a:pPr algn="l">
              <a:lnSpc>
                <a:spcPts val="4298"/>
              </a:lnSpc>
              <a:spcBef>
                <a:spcPct val="0"/>
              </a:spcBef>
            </a:pPr>
            <a:r>
              <a:rPr lang="en-US" sz="3070">
                <a:solidFill>
                  <a:srgbClr val="593C8F"/>
                </a:solidFill>
                <a:latin typeface="League Spartan"/>
                <a:ea typeface="League Spartan"/>
                <a:cs typeface="League Spartan"/>
                <a:sym typeface="League Spartan"/>
              </a:rPr>
              <a:t>BUDGET MANAGEMENT</a:t>
            </a:r>
          </a:p>
        </p:txBody>
      </p:sp>
      <p:sp>
        <p:nvSpPr>
          <p:cNvPr name="TextBox 10" id="10"/>
          <p:cNvSpPr txBox="true"/>
          <p:nvPr/>
        </p:nvSpPr>
        <p:spPr>
          <a:xfrm rot="0">
            <a:off x="3855283" y="5032054"/>
            <a:ext cx="4229307" cy="1744986"/>
          </a:xfrm>
          <a:prstGeom prst="rect">
            <a:avLst/>
          </a:prstGeom>
        </p:spPr>
        <p:txBody>
          <a:bodyPr anchor="t" rtlCol="false" tIns="0" lIns="0" bIns="0" rIns="0">
            <a:spAutoFit/>
          </a:bodyPr>
          <a:lstStyle/>
          <a:p>
            <a:pPr algn="l">
              <a:lnSpc>
                <a:spcPts val="2012"/>
              </a:lnSpc>
              <a:spcBef>
                <a:spcPct val="0"/>
              </a:spcBef>
            </a:pPr>
            <a:r>
              <a:rPr lang="en-US" sz="1437">
                <a:solidFill>
                  <a:srgbClr val="000000"/>
                </a:solidFill>
                <a:latin typeface="Poppins"/>
                <a:ea typeface="Poppins"/>
                <a:cs typeface="Poppins"/>
                <a:sym typeface="Poppins"/>
              </a:rPr>
              <a:t>With robust budget management tools, Financial Vista allows users to create and monitor personalized budgets, ensuring they stay on track with their financial plans. The app also sends alerts and reminders to prevent overspending, helping users maintain financial discipline.</a:t>
            </a:r>
          </a:p>
        </p:txBody>
      </p:sp>
      <p:sp>
        <p:nvSpPr>
          <p:cNvPr name="TextBox 11" id="11"/>
          <p:cNvSpPr txBox="true"/>
          <p:nvPr/>
        </p:nvSpPr>
        <p:spPr>
          <a:xfrm rot="0">
            <a:off x="11917952" y="3943617"/>
            <a:ext cx="3102628" cy="1067991"/>
          </a:xfrm>
          <a:prstGeom prst="rect">
            <a:avLst/>
          </a:prstGeom>
        </p:spPr>
        <p:txBody>
          <a:bodyPr anchor="t" rtlCol="false" tIns="0" lIns="0" bIns="0" rIns="0">
            <a:spAutoFit/>
          </a:bodyPr>
          <a:lstStyle/>
          <a:p>
            <a:pPr algn="l">
              <a:lnSpc>
                <a:spcPts val="4298"/>
              </a:lnSpc>
              <a:spcBef>
                <a:spcPct val="0"/>
              </a:spcBef>
            </a:pPr>
            <a:r>
              <a:rPr lang="en-US" sz="3070">
                <a:solidFill>
                  <a:srgbClr val="593C8F"/>
                </a:solidFill>
                <a:latin typeface="League Spartan"/>
                <a:ea typeface="League Spartan"/>
                <a:cs typeface="League Spartan"/>
                <a:sym typeface="League Spartan"/>
              </a:rPr>
              <a:t>EXPENSE TRACKING</a:t>
            </a:r>
          </a:p>
        </p:txBody>
      </p:sp>
      <p:sp>
        <p:nvSpPr>
          <p:cNvPr name="TextBox 12" id="12"/>
          <p:cNvSpPr txBox="true"/>
          <p:nvPr/>
        </p:nvSpPr>
        <p:spPr>
          <a:xfrm rot="0">
            <a:off x="11917952" y="5032054"/>
            <a:ext cx="4229307" cy="1495929"/>
          </a:xfrm>
          <a:prstGeom prst="rect">
            <a:avLst/>
          </a:prstGeom>
        </p:spPr>
        <p:txBody>
          <a:bodyPr anchor="t" rtlCol="false" tIns="0" lIns="0" bIns="0" rIns="0">
            <a:spAutoFit/>
          </a:bodyPr>
          <a:lstStyle/>
          <a:p>
            <a:pPr algn="l">
              <a:lnSpc>
                <a:spcPts val="2012"/>
              </a:lnSpc>
              <a:spcBef>
                <a:spcPct val="0"/>
              </a:spcBef>
            </a:pPr>
            <a:r>
              <a:rPr lang="en-US" sz="1437">
                <a:solidFill>
                  <a:srgbClr val="000000"/>
                </a:solidFill>
                <a:latin typeface="Poppins"/>
                <a:ea typeface="Poppins"/>
                <a:cs typeface="Poppins"/>
                <a:sym typeface="Poppins"/>
              </a:rPr>
              <a:t>Financial Vista provides users with a clear view of their spending habits by automatically categorizing expenses. This transparency helps users identify unnecessary expenses and adjust their spending to align with their financial goals.</a:t>
            </a:r>
          </a:p>
        </p:txBody>
      </p:sp>
      <p:sp>
        <p:nvSpPr>
          <p:cNvPr name="TextBox 13" id="13"/>
          <p:cNvSpPr txBox="true"/>
          <p:nvPr/>
        </p:nvSpPr>
        <p:spPr>
          <a:xfrm rot="0">
            <a:off x="6132537" y="1150724"/>
            <a:ext cx="6022926" cy="811751"/>
          </a:xfrm>
          <a:prstGeom prst="rect">
            <a:avLst/>
          </a:prstGeom>
        </p:spPr>
        <p:txBody>
          <a:bodyPr anchor="t" rtlCol="false" tIns="0" lIns="0" bIns="0" rIns="0">
            <a:spAutoFit/>
          </a:bodyPr>
          <a:lstStyle/>
          <a:p>
            <a:pPr algn="ctr">
              <a:lnSpc>
                <a:spcPts val="6693"/>
              </a:lnSpc>
              <a:spcBef>
                <a:spcPct val="0"/>
              </a:spcBef>
            </a:pPr>
            <a:r>
              <a:rPr lang="en-US" sz="4780">
                <a:solidFill>
                  <a:srgbClr val="593C8F"/>
                </a:solidFill>
                <a:latin typeface="League Spartan"/>
                <a:ea typeface="League Spartan"/>
                <a:cs typeface="League Spartan"/>
                <a:sym typeface="League Spartan"/>
              </a:rPr>
              <a:t>CONCLUSION</a:t>
            </a:r>
          </a:p>
        </p:txBody>
      </p:sp>
      <p:sp>
        <p:nvSpPr>
          <p:cNvPr name="Freeform 14" id="14"/>
          <p:cNvSpPr/>
          <p:nvPr/>
        </p:nvSpPr>
        <p:spPr>
          <a:xfrm flipH="false" flipV="false" rot="0">
            <a:off x="17204191" y="-551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7">
              <a:alphaModFix amt="50000"/>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7204191" y="10287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9">
              <a:alphaModFix amt="50000"/>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true" flipV="true" rot="5400000">
            <a:off x="17204191" y="21125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11">
              <a:alphaModFix amt="50000"/>
              <a:extLst>
                <a:ext uri="{96DAC541-7B7A-43D3-8B79-37D633B846F1}">
                  <asvg:svgBlip xmlns:asvg="http://schemas.microsoft.com/office/drawing/2016/SVG/main" r:embed="rId12"/>
                </a:ext>
              </a:extLst>
            </a:blip>
            <a:stretch>
              <a:fillRect l="0" t="0" r="0" b="0"/>
            </a:stretch>
          </a:blipFill>
        </p:spPr>
      </p:sp>
      <p:sp>
        <p:nvSpPr>
          <p:cNvPr name="Freeform 17" id="17"/>
          <p:cNvSpPr/>
          <p:nvPr/>
        </p:nvSpPr>
        <p:spPr>
          <a:xfrm flipH="false" flipV="false" rot="0">
            <a:off x="16120382" y="-551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3">
              <a:alphaModFix amt="50000"/>
              <a:extLst>
                <a:ext uri="{96DAC541-7B7A-43D3-8B79-37D633B846F1}">
                  <asvg:svgBlip xmlns:asvg="http://schemas.microsoft.com/office/drawing/2016/SVG/main" r:embed="rId14"/>
                </a:ext>
              </a:extLst>
            </a:blip>
            <a:stretch>
              <a:fillRect l="0" t="0" r="0" b="0"/>
            </a:stretch>
          </a:blipFill>
        </p:spPr>
      </p:sp>
      <p:sp>
        <p:nvSpPr>
          <p:cNvPr name="Freeform 18" id="18"/>
          <p:cNvSpPr/>
          <p:nvPr/>
        </p:nvSpPr>
        <p:spPr>
          <a:xfrm flipH="false" flipV="false" rot="5400000">
            <a:off x="15036573" y="10287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1">
              <a:alphaModFix amt="50000"/>
              <a:extLst>
                <a:ext uri="{96DAC541-7B7A-43D3-8B79-37D633B846F1}">
                  <asvg:svgBlip xmlns:asvg="http://schemas.microsoft.com/office/drawing/2016/SVG/main" r:embed="rId12"/>
                </a:ext>
              </a:extLst>
            </a:blip>
            <a:stretch>
              <a:fillRect l="0" t="0" r="0" b="0"/>
            </a:stretch>
          </a:blipFill>
        </p:spPr>
      </p:sp>
      <p:sp>
        <p:nvSpPr>
          <p:cNvPr name="Freeform 19" id="19"/>
          <p:cNvSpPr/>
          <p:nvPr/>
        </p:nvSpPr>
        <p:spPr>
          <a:xfrm flipH="false" flipV="false" rot="-10800000">
            <a:off x="16120382" y="21125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3">
              <a:alphaModFix amt="50000"/>
              <a:extLst>
                <a:ext uri="{96DAC541-7B7A-43D3-8B79-37D633B846F1}">
                  <asvg:svgBlip xmlns:asvg="http://schemas.microsoft.com/office/drawing/2016/SVG/main" r:embed="rId14"/>
                </a:ext>
              </a:extLst>
            </a:blip>
            <a:stretch>
              <a:fillRect l="0" t="0" r="0" b="0"/>
            </a:stretch>
          </a:blipFill>
        </p:spPr>
      </p:sp>
      <p:sp>
        <p:nvSpPr>
          <p:cNvPr name="Freeform 20" id="20"/>
          <p:cNvSpPr/>
          <p:nvPr/>
        </p:nvSpPr>
        <p:spPr>
          <a:xfrm flipH="true" flipV="true" rot="-10800000">
            <a:off x="15036573" y="21125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9">
              <a:alphaModFix amt="50000"/>
              <a:extLst>
                <a:ext uri="{96DAC541-7B7A-43D3-8B79-37D633B846F1}">
                  <asvg:svgBlip xmlns:asvg="http://schemas.microsoft.com/office/drawing/2016/SVG/main" r:embed="rId10"/>
                </a:ext>
              </a:extLst>
            </a:blip>
            <a:stretch>
              <a:fillRect l="0" t="0" r="0" b="0"/>
            </a:stretch>
          </a:blipFill>
        </p:spPr>
      </p:sp>
      <p:sp>
        <p:nvSpPr>
          <p:cNvPr name="Freeform 21" id="21"/>
          <p:cNvSpPr/>
          <p:nvPr/>
        </p:nvSpPr>
        <p:spPr>
          <a:xfrm flipH="false" flipV="false" rot="-10800000">
            <a:off x="9525" y="7044155"/>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7">
              <a:alphaModFix amt="50000"/>
              <a:extLst>
                <a:ext uri="{96DAC541-7B7A-43D3-8B79-37D633B846F1}">
                  <asvg:svgBlip xmlns:asvg="http://schemas.microsoft.com/office/drawing/2016/SVG/main" r:embed="rId8"/>
                </a:ext>
              </a:extLst>
            </a:blip>
            <a:stretch>
              <a:fillRect l="0" t="0" r="0" b="0"/>
            </a:stretch>
          </a:blipFill>
        </p:spPr>
      </p:sp>
      <p:sp>
        <p:nvSpPr>
          <p:cNvPr name="Freeform 22" id="22"/>
          <p:cNvSpPr/>
          <p:nvPr/>
        </p:nvSpPr>
        <p:spPr>
          <a:xfrm flipH="false" flipV="false" rot="0">
            <a:off x="1083809" y="707273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9">
              <a:alphaModFix amt="50000"/>
              <a:extLst>
                <a:ext uri="{96DAC541-7B7A-43D3-8B79-37D633B846F1}">
                  <asvg:svgBlip xmlns:asvg="http://schemas.microsoft.com/office/drawing/2016/SVG/main" r:embed="rId10"/>
                </a:ext>
              </a:extLst>
            </a:blip>
            <a:stretch>
              <a:fillRect l="0" t="0" r="0" b="0"/>
            </a:stretch>
          </a:blipFill>
        </p:spPr>
      </p:sp>
      <p:sp>
        <p:nvSpPr>
          <p:cNvPr name="Freeform 23" id="23"/>
          <p:cNvSpPr/>
          <p:nvPr/>
        </p:nvSpPr>
        <p:spPr>
          <a:xfrm flipH="false" flipV="false" rot="0">
            <a:off x="0" y="81565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7">
              <a:alphaModFix amt="50000"/>
              <a:extLst>
                <a:ext uri="{96DAC541-7B7A-43D3-8B79-37D633B846F1}">
                  <asvg:svgBlip xmlns:asvg="http://schemas.microsoft.com/office/drawing/2016/SVG/main" r:embed="rId8"/>
                </a:ext>
              </a:extLst>
            </a:blip>
            <a:stretch>
              <a:fillRect l="0" t="0" r="0" b="0"/>
            </a:stretch>
          </a:blipFill>
        </p:spPr>
      </p:sp>
      <p:sp>
        <p:nvSpPr>
          <p:cNvPr name="Freeform 24" id="24"/>
          <p:cNvSpPr/>
          <p:nvPr/>
        </p:nvSpPr>
        <p:spPr>
          <a:xfrm flipH="false" flipV="false" rot="-10800000">
            <a:off x="0" y="92403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9">
              <a:alphaModFix amt="50000"/>
              <a:extLst>
                <a:ext uri="{96DAC541-7B7A-43D3-8B79-37D633B846F1}">
                  <asvg:svgBlip xmlns:asvg="http://schemas.microsoft.com/office/drawing/2016/SVG/main" r:embed="rId10"/>
                </a:ext>
              </a:extLst>
            </a:blip>
            <a:stretch>
              <a:fillRect l="0" t="0" r="0" b="0"/>
            </a:stretch>
          </a:blipFill>
        </p:spPr>
      </p:sp>
      <p:sp>
        <p:nvSpPr>
          <p:cNvPr name="Freeform 25" id="25"/>
          <p:cNvSpPr/>
          <p:nvPr/>
        </p:nvSpPr>
        <p:spPr>
          <a:xfrm flipH="false" flipV="false" rot="-5400000">
            <a:off x="1083809" y="92403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1">
              <a:alphaModFix amt="50000"/>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1028700" y="4184799"/>
            <a:ext cx="16230600" cy="3104136"/>
            <a:chOff x="0" y="0"/>
            <a:chExt cx="4274726" cy="817550"/>
          </a:xfrm>
        </p:grpSpPr>
        <p:sp>
          <p:nvSpPr>
            <p:cNvPr name="Freeform 4" id="4"/>
            <p:cNvSpPr/>
            <p:nvPr/>
          </p:nvSpPr>
          <p:spPr>
            <a:xfrm flipH="false" flipV="false" rot="0">
              <a:off x="0" y="0"/>
              <a:ext cx="4274726" cy="817550"/>
            </a:xfrm>
            <a:custGeom>
              <a:avLst/>
              <a:gdLst/>
              <a:ahLst/>
              <a:cxnLst/>
              <a:rect r="r" b="b" t="t" l="l"/>
              <a:pathLst>
                <a:path h="817550" w="4274726">
                  <a:moveTo>
                    <a:pt x="0" y="0"/>
                  </a:moveTo>
                  <a:lnTo>
                    <a:pt x="4274726" y="0"/>
                  </a:lnTo>
                  <a:lnTo>
                    <a:pt x="4274726" y="817550"/>
                  </a:lnTo>
                  <a:lnTo>
                    <a:pt x="0" y="817550"/>
                  </a:lnTo>
                  <a:close/>
                </a:path>
              </a:pathLst>
            </a:custGeom>
            <a:solidFill>
              <a:srgbClr val="593C8F"/>
            </a:solidFill>
          </p:spPr>
        </p:sp>
        <p:sp>
          <p:nvSpPr>
            <p:cNvPr name="TextBox 5" id="5"/>
            <p:cNvSpPr txBox="true"/>
            <p:nvPr/>
          </p:nvSpPr>
          <p:spPr>
            <a:xfrm>
              <a:off x="0" y="-47625"/>
              <a:ext cx="4274726" cy="865175"/>
            </a:xfrm>
            <a:prstGeom prst="rect">
              <a:avLst/>
            </a:prstGeom>
          </p:spPr>
          <p:txBody>
            <a:bodyPr anchor="ctr" rtlCol="false" tIns="50800" lIns="50800" bIns="50800" rIns="50800"/>
            <a:lstStyle/>
            <a:p>
              <a:pPr algn="ctr">
                <a:lnSpc>
                  <a:spcPts val="2659"/>
                </a:lnSpc>
              </a:pPr>
            </a:p>
          </p:txBody>
        </p:sp>
      </p:grpSp>
      <p:grpSp>
        <p:nvGrpSpPr>
          <p:cNvPr name="Group 6" id="6"/>
          <p:cNvGrpSpPr>
            <a:grpSpLocks noChangeAspect="true"/>
          </p:cNvGrpSpPr>
          <p:nvPr/>
        </p:nvGrpSpPr>
        <p:grpSpPr>
          <a:xfrm rot="0">
            <a:off x="1989453" y="5183677"/>
            <a:ext cx="3945220" cy="4074623"/>
            <a:chOff x="0" y="0"/>
            <a:chExt cx="6350000" cy="6558280"/>
          </a:xfrm>
        </p:grpSpPr>
        <p:sp>
          <p:nvSpPr>
            <p:cNvPr name="Freeform 7" id="7"/>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25999" t="0" r="-25999" b="0"/>
              </a:stretch>
            </a:blipFill>
          </p:spPr>
        </p:sp>
        <p:sp>
          <p:nvSpPr>
            <p:cNvPr name="Freeform 8" id="8"/>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DE59"/>
            </a:solidFill>
          </p:spPr>
        </p:sp>
      </p:grpSp>
      <p:grpSp>
        <p:nvGrpSpPr>
          <p:cNvPr name="Group 9" id="9"/>
          <p:cNvGrpSpPr>
            <a:grpSpLocks noChangeAspect="true"/>
          </p:cNvGrpSpPr>
          <p:nvPr/>
        </p:nvGrpSpPr>
        <p:grpSpPr>
          <a:xfrm rot="0">
            <a:off x="7169857" y="5143500"/>
            <a:ext cx="3945220" cy="4074623"/>
            <a:chOff x="0" y="0"/>
            <a:chExt cx="6350000" cy="6558280"/>
          </a:xfrm>
        </p:grpSpPr>
        <p:sp>
          <p:nvSpPr>
            <p:cNvPr name="Freeform 10" id="10"/>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4"/>
              <a:stretch>
                <a:fillRect l="0" t="-6359" r="0" b="-6359"/>
              </a:stretch>
            </a:blipFill>
          </p:spPr>
        </p:sp>
        <p:sp>
          <p:nvSpPr>
            <p:cNvPr name="Freeform 11" id="11"/>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DE59"/>
            </a:solidFill>
          </p:spPr>
        </p:sp>
      </p:grpSp>
      <p:grpSp>
        <p:nvGrpSpPr>
          <p:cNvPr name="Group 12" id="12"/>
          <p:cNvGrpSpPr>
            <a:grpSpLocks noChangeAspect="true"/>
          </p:cNvGrpSpPr>
          <p:nvPr/>
        </p:nvGrpSpPr>
        <p:grpSpPr>
          <a:xfrm rot="0">
            <a:off x="12353327" y="5143500"/>
            <a:ext cx="3945220" cy="4074623"/>
            <a:chOff x="0" y="0"/>
            <a:chExt cx="6350000" cy="6558280"/>
          </a:xfrm>
        </p:grpSpPr>
        <p:sp>
          <p:nvSpPr>
            <p:cNvPr name="Freeform 13" id="13"/>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5"/>
              <a:stretch>
                <a:fillRect l="-7179" t="0" r="-7179" b="0"/>
              </a:stretch>
            </a:blipFill>
          </p:spPr>
        </p:sp>
        <p:sp>
          <p:nvSpPr>
            <p:cNvPr name="Freeform 14" id="14"/>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DE59"/>
            </a:solidFill>
          </p:spPr>
        </p:sp>
      </p:grpSp>
      <p:sp>
        <p:nvSpPr>
          <p:cNvPr name="TextBox 15" id="15"/>
          <p:cNvSpPr txBox="true"/>
          <p:nvPr/>
        </p:nvSpPr>
        <p:spPr>
          <a:xfrm rot="0">
            <a:off x="5504501" y="1556712"/>
            <a:ext cx="7278998" cy="811751"/>
          </a:xfrm>
          <a:prstGeom prst="rect">
            <a:avLst/>
          </a:prstGeom>
        </p:spPr>
        <p:txBody>
          <a:bodyPr anchor="t" rtlCol="false" tIns="0" lIns="0" bIns="0" rIns="0">
            <a:spAutoFit/>
          </a:bodyPr>
          <a:lstStyle/>
          <a:p>
            <a:pPr algn="ctr">
              <a:lnSpc>
                <a:spcPts val="6693"/>
              </a:lnSpc>
              <a:spcBef>
                <a:spcPct val="0"/>
              </a:spcBef>
            </a:pPr>
            <a:r>
              <a:rPr lang="en-US" sz="4780">
                <a:solidFill>
                  <a:srgbClr val="593C8F"/>
                </a:solidFill>
                <a:latin typeface="League Spartan"/>
                <a:ea typeface="League Spartan"/>
                <a:cs typeface="League Spartan"/>
                <a:sym typeface="League Spartan"/>
              </a:rPr>
              <a:t>MY TEAM</a:t>
            </a:r>
          </a:p>
        </p:txBody>
      </p:sp>
      <p:sp>
        <p:nvSpPr>
          <p:cNvPr name="AutoShape 16" id="16"/>
          <p:cNvSpPr/>
          <p:nvPr/>
        </p:nvSpPr>
        <p:spPr>
          <a:xfrm flipV="true">
            <a:off x="6631259" y="2368463"/>
            <a:ext cx="5025481" cy="20854"/>
          </a:xfrm>
          <a:prstGeom prst="line">
            <a:avLst/>
          </a:prstGeom>
          <a:ln cap="flat" w="38100">
            <a:solidFill>
              <a:srgbClr val="000000"/>
            </a:solidFill>
            <a:prstDash val="solid"/>
            <a:headEnd type="none" len="sm" w="sm"/>
            <a:tailEnd type="none" len="sm" w="sm"/>
          </a:ln>
        </p:spPr>
      </p:sp>
      <p:sp>
        <p:nvSpPr>
          <p:cNvPr name="TextBox 17" id="17"/>
          <p:cNvSpPr txBox="true"/>
          <p:nvPr/>
        </p:nvSpPr>
        <p:spPr>
          <a:xfrm rot="0">
            <a:off x="4829649" y="2637283"/>
            <a:ext cx="8628701" cy="833448"/>
          </a:xfrm>
          <a:prstGeom prst="rect">
            <a:avLst/>
          </a:prstGeom>
        </p:spPr>
        <p:txBody>
          <a:bodyPr anchor="t" rtlCol="false" tIns="0" lIns="0" bIns="0" rIns="0">
            <a:spAutoFit/>
          </a:bodyPr>
          <a:lstStyle/>
          <a:p>
            <a:pPr algn="ctr">
              <a:lnSpc>
                <a:spcPts val="3279"/>
              </a:lnSpc>
              <a:spcBef>
                <a:spcPct val="0"/>
              </a:spcBef>
            </a:pPr>
            <a:r>
              <a:rPr lang="en-US" sz="2342">
                <a:solidFill>
                  <a:srgbClr val="000000"/>
                </a:solidFill>
                <a:latin typeface="Poppins"/>
                <a:ea typeface="Poppins"/>
                <a:cs typeface="Poppins"/>
                <a:sym typeface="Poppins"/>
              </a:rPr>
              <a:t>Lorem ipsum dolor sit amet, consectetur adipiscing elit, sed do eiusmod tempor incididunt ut labore et dolore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TextBox 2" id="2"/>
          <p:cNvSpPr txBox="true"/>
          <p:nvPr/>
        </p:nvSpPr>
        <p:spPr>
          <a:xfrm rot="0">
            <a:off x="3833915" y="3960810"/>
            <a:ext cx="10620170" cy="1886584"/>
          </a:xfrm>
          <a:prstGeom prst="rect">
            <a:avLst/>
          </a:prstGeom>
        </p:spPr>
        <p:txBody>
          <a:bodyPr anchor="t" rtlCol="false" tIns="0" lIns="0" bIns="0" rIns="0">
            <a:spAutoFit/>
          </a:bodyPr>
          <a:lstStyle/>
          <a:p>
            <a:pPr algn="ctr">
              <a:lnSpc>
                <a:spcPts val="12399"/>
              </a:lnSpc>
            </a:pPr>
            <a:r>
              <a:rPr lang="en-US" b="true" sz="12399">
                <a:solidFill>
                  <a:srgbClr val="896FB9"/>
                </a:solidFill>
                <a:latin typeface="Kollektif Bold"/>
                <a:ea typeface="Kollektif Bold"/>
                <a:cs typeface="Kollektif Bold"/>
                <a:sym typeface="Kollektif Bold"/>
              </a:rPr>
              <a:t>THANK YOU</a:t>
            </a:r>
          </a:p>
        </p:txBody>
      </p:sp>
      <p:sp>
        <p:nvSpPr>
          <p:cNvPr name="Freeform 3" id="3"/>
          <p:cNvSpPr/>
          <p:nvPr/>
        </p:nvSpPr>
        <p:spPr>
          <a:xfrm flipH="false" flipV="false" rot="0">
            <a:off x="17204191" y="-551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204191" y="10287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5400000">
            <a:off x="17204191" y="21125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120382" y="-551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5400000">
            <a:off x="15036573" y="10287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10800000">
            <a:off x="16120382" y="21125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true" flipV="true" rot="-10800000">
            <a:off x="15036573" y="21125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true" flipV="true" rot="5400000">
            <a:off x="12770705" y="-551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true" flipV="true" rot="-10800000">
            <a:off x="12770705" y="1028700"/>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10800000">
            <a:off x="9525" y="7044155"/>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083809" y="707273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0" y="81565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10800000">
            <a:off x="0" y="92403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5400000">
            <a:off x="1083809" y="92403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10800000">
            <a:off x="3321750" y="926892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3321750" y="818511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5400000">
            <a:off x="4405559" y="926892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0" id="20"/>
          <p:cNvGrpSpPr/>
          <p:nvPr/>
        </p:nvGrpSpPr>
        <p:grpSpPr>
          <a:xfrm rot="0">
            <a:off x="13123603" y="5475036"/>
            <a:ext cx="8847511" cy="8855676"/>
            <a:chOff x="0" y="0"/>
            <a:chExt cx="11796681" cy="11807568"/>
          </a:xfrm>
        </p:grpSpPr>
        <p:grpSp>
          <p:nvGrpSpPr>
            <p:cNvPr name="Group 21" id="21"/>
            <p:cNvGrpSpPr/>
            <p:nvPr/>
          </p:nvGrpSpPr>
          <p:grpSpPr>
            <a:xfrm rot="2700000">
              <a:off x="1676828" y="2799524"/>
              <a:ext cx="9887197" cy="4753460"/>
              <a:chOff x="0" y="0"/>
              <a:chExt cx="660400" cy="317500"/>
            </a:xfrm>
          </p:grpSpPr>
          <p:sp>
            <p:nvSpPr>
              <p:cNvPr name="Freeform 22" id="22"/>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23" id="23"/>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24" id="24"/>
            <p:cNvSpPr/>
            <p:nvPr/>
          </p:nvSpPr>
          <p:spPr>
            <a:xfrm>
              <a:off x="1060010" y="3892256"/>
              <a:ext cx="6913622" cy="6843603"/>
            </a:xfrm>
            <a:prstGeom prst="line">
              <a:avLst/>
            </a:prstGeom>
            <a:ln cap="flat" w="38100">
              <a:solidFill>
                <a:srgbClr val="8CA9AD"/>
              </a:solidFill>
              <a:prstDash val="solid"/>
              <a:headEnd type="none" len="sm" w="sm"/>
              <a:tailEnd type="none" len="sm" w="sm"/>
            </a:ln>
          </p:spPr>
        </p:sp>
        <p:sp>
          <p:nvSpPr>
            <p:cNvPr name="AutoShape 25" id="25"/>
            <p:cNvSpPr/>
            <p:nvPr/>
          </p:nvSpPr>
          <p:spPr>
            <a:xfrm>
              <a:off x="774748" y="4309159"/>
              <a:ext cx="6718471" cy="6718471"/>
            </a:xfrm>
            <a:prstGeom prst="line">
              <a:avLst/>
            </a:prstGeom>
            <a:ln cap="flat" w="38100">
              <a:solidFill>
                <a:srgbClr val="8CA9AD"/>
              </a:solidFill>
              <a:prstDash val="solid"/>
              <a:headEnd type="none" len="sm" w="sm"/>
              <a:tailEnd type="none" len="sm" w="sm"/>
            </a:ln>
          </p:spPr>
        </p:sp>
        <p:sp>
          <p:nvSpPr>
            <p:cNvPr name="AutoShape 26" id="26"/>
            <p:cNvSpPr/>
            <p:nvPr/>
          </p:nvSpPr>
          <p:spPr>
            <a:xfrm>
              <a:off x="535279" y="4787119"/>
              <a:ext cx="6489522" cy="6489522"/>
            </a:xfrm>
            <a:prstGeom prst="line">
              <a:avLst/>
            </a:prstGeom>
            <a:ln cap="flat" w="38100">
              <a:solidFill>
                <a:srgbClr val="8CA9AD"/>
              </a:solidFill>
              <a:prstDash val="solid"/>
              <a:headEnd type="none" len="sm" w="sm"/>
              <a:tailEnd type="none" len="sm" w="sm"/>
            </a:ln>
          </p:spPr>
        </p:sp>
        <p:sp>
          <p:nvSpPr>
            <p:cNvPr name="AutoShape 27" id="27"/>
            <p:cNvSpPr/>
            <p:nvPr/>
          </p:nvSpPr>
          <p:spPr>
            <a:xfrm>
              <a:off x="366406" y="5302142"/>
              <a:ext cx="6254021" cy="6254021"/>
            </a:xfrm>
            <a:prstGeom prst="line">
              <a:avLst/>
            </a:prstGeom>
            <a:ln cap="flat" w="38100">
              <a:solidFill>
                <a:srgbClr val="8CA9AD"/>
              </a:solidFill>
              <a:prstDash val="solid"/>
              <a:headEnd type="none" len="sm" w="sm"/>
              <a:tailEnd type="none" len="sm" w="sm"/>
            </a:ln>
          </p:spPr>
        </p:sp>
        <p:sp>
          <p:nvSpPr>
            <p:cNvPr name="AutoShape 28" id="28"/>
            <p:cNvSpPr/>
            <p:nvPr/>
          </p:nvSpPr>
          <p:spPr>
            <a:xfrm>
              <a:off x="174601" y="5888378"/>
              <a:ext cx="5796899" cy="5796899"/>
            </a:xfrm>
            <a:prstGeom prst="line">
              <a:avLst/>
            </a:prstGeom>
            <a:ln cap="flat" w="38100">
              <a:solidFill>
                <a:srgbClr val="8CA9AD"/>
              </a:solidFill>
              <a:prstDash val="solid"/>
              <a:headEnd type="none" len="sm" w="sm"/>
              <a:tailEnd type="none" len="sm" w="sm"/>
            </a:ln>
          </p:spPr>
        </p:sp>
        <p:sp>
          <p:nvSpPr>
            <p:cNvPr name="AutoShape 29" id="29"/>
            <p:cNvSpPr/>
            <p:nvPr/>
          </p:nvSpPr>
          <p:spPr>
            <a:xfrm>
              <a:off x="13508" y="6480010"/>
              <a:ext cx="5284799" cy="5314125"/>
            </a:xfrm>
            <a:prstGeom prst="line">
              <a:avLst/>
            </a:prstGeom>
            <a:ln cap="flat" w="38100">
              <a:solidFill>
                <a:srgbClr val="8CA9AD"/>
              </a:solidFill>
              <a:prstDash val="solid"/>
              <a:headEnd type="none" len="sm" w="sm"/>
              <a:tailEnd type="none" len="sm" w="sm"/>
            </a:ln>
          </p:spPr>
        </p:sp>
        <p:sp>
          <p:nvSpPr>
            <p:cNvPr name="AutoShape 30" id="30"/>
            <p:cNvSpPr/>
            <p:nvPr/>
          </p:nvSpPr>
          <p:spPr>
            <a:xfrm>
              <a:off x="47865" y="7228854"/>
              <a:ext cx="4503313" cy="4480077"/>
            </a:xfrm>
            <a:prstGeom prst="line">
              <a:avLst/>
            </a:prstGeom>
            <a:ln cap="flat" w="38100">
              <a:solidFill>
                <a:srgbClr val="8CA9AD"/>
              </a:solidFill>
              <a:prstDash val="solid"/>
              <a:headEnd type="none" len="sm" w="sm"/>
              <a:tailEnd type="none" len="sm" w="sm"/>
            </a:ln>
          </p:spPr>
        </p:sp>
        <p:sp>
          <p:nvSpPr>
            <p:cNvPr name="AutoShape 31" id="31"/>
            <p:cNvSpPr/>
            <p:nvPr/>
          </p:nvSpPr>
          <p:spPr>
            <a:xfrm>
              <a:off x="165620" y="8131631"/>
              <a:ext cx="3504797" cy="3562626"/>
            </a:xfrm>
            <a:prstGeom prst="line">
              <a:avLst/>
            </a:prstGeom>
            <a:ln cap="flat" w="38100">
              <a:solidFill>
                <a:srgbClr val="8CA9AD"/>
              </a:solidFill>
              <a:prstDash val="solid"/>
              <a:headEnd type="none" len="sm" w="sm"/>
              <a:tailEnd type="none" len="sm" w="sm"/>
            </a:ln>
          </p:spPr>
        </p:sp>
        <p:sp>
          <p:nvSpPr>
            <p:cNvPr name="AutoShape 32" id="32"/>
            <p:cNvSpPr/>
            <p:nvPr/>
          </p:nvSpPr>
          <p:spPr>
            <a:xfrm>
              <a:off x="676661" y="9346264"/>
              <a:ext cx="1790115" cy="1790115"/>
            </a:xfrm>
            <a:prstGeom prst="line">
              <a:avLst/>
            </a:prstGeom>
            <a:ln cap="flat" w="38100">
              <a:solidFill>
                <a:srgbClr val="8CA9AD"/>
              </a:solidFill>
              <a:prstDash val="solid"/>
              <a:headEnd type="none" len="sm" w="sm"/>
              <a:tailEnd type="none" len="sm" w="sm"/>
            </a:ln>
          </p:spPr>
        </p:sp>
      </p:grpSp>
      <p:grpSp>
        <p:nvGrpSpPr>
          <p:cNvPr name="Group 33" id="33"/>
          <p:cNvGrpSpPr/>
          <p:nvPr/>
        </p:nvGrpSpPr>
        <p:grpSpPr>
          <a:xfrm rot="0">
            <a:off x="-2634012" y="-5192964"/>
            <a:ext cx="8847511" cy="8855676"/>
            <a:chOff x="0" y="0"/>
            <a:chExt cx="11796681" cy="11807568"/>
          </a:xfrm>
        </p:grpSpPr>
        <p:grpSp>
          <p:nvGrpSpPr>
            <p:cNvPr name="Group 34" id="34"/>
            <p:cNvGrpSpPr/>
            <p:nvPr/>
          </p:nvGrpSpPr>
          <p:grpSpPr>
            <a:xfrm rot="2700000">
              <a:off x="1676828" y="2799524"/>
              <a:ext cx="9887197" cy="4753460"/>
              <a:chOff x="0" y="0"/>
              <a:chExt cx="660400" cy="317500"/>
            </a:xfrm>
          </p:grpSpPr>
          <p:sp>
            <p:nvSpPr>
              <p:cNvPr name="Freeform 35" id="35"/>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36" id="36"/>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37" id="37"/>
            <p:cNvSpPr/>
            <p:nvPr/>
          </p:nvSpPr>
          <p:spPr>
            <a:xfrm>
              <a:off x="1060010" y="3892256"/>
              <a:ext cx="6913622" cy="6843603"/>
            </a:xfrm>
            <a:prstGeom prst="line">
              <a:avLst/>
            </a:prstGeom>
            <a:ln cap="flat" w="38100">
              <a:solidFill>
                <a:srgbClr val="8CA9AD"/>
              </a:solidFill>
              <a:prstDash val="solid"/>
              <a:headEnd type="none" len="sm" w="sm"/>
              <a:tailEnd type="none" len="sm" w="sm"/>
            </a:ln>
          </p:spPr>
        </p:sp>
        <p:sp>
          <p:nvSpPr>
            <p:cNvPr name="AutoShape 38" id="38"/>
            <p:cNvSpPr/>
            <p:nvPr/>
          </p:nvSpPr>
          <p:spPr>
            <a:xfrm>
              <a:off x="774748" y="4309159"/>
              <a:ext cx="6718471" cy="6718471"/>
            </a:xfrm>
            <a:prstGeom prst="line">
              <a:avLst/>
            </a:prstGeom>
            <a:ln cap="flat" w="38100">
              <a:solidFill>
                <a:srgbClr val="8CA9AD"/>
              </a:solidFill>
              <a:prstDash val="solid"/>
              <a:headEnd type="none" len="sm" w="sm"/>
              <a:tailEnd type="none" len="sm" w="sm"/>
            </a:ln>
          </p:spPr>
        </p:sp>
        <p:sp>
          <p:nvSpPr>
            <p:cNvPr name="AutoShape 39" id="39"/>
            <p:cNvSpPr/>
            <p:nvPr/>
          </p:nvSpPr>
          <p:spPr>
            <a:xfrm>
              <a:off x="535279" y="4787119"/>
              <a:ext cx="6489522" cy="6489522"/>
            </a:xfrm>
            <a:prstGeom prst="line">
              <a:avLst/>
            </a:prstGeom>
            <a:ln cap="flat" w="38100">
              <a:solidFill>
                <a:srgbClr val="8CA9AD"/>
              </a:solidFill>
              <a:prstDash val="solid"/>
              <a:headEnd type="none" len="sm" w="sm"/>
              <a:tailEnd type="none" len="sm" w="sm"/>
            </a:ln>
          </p:spPr>
        </p:sp>
        <p:sp>
          <p:nvSpPr>
            <p:cNvPr name="AutoShape 40" id="40"/>
            <p:cNvSpPr/>
            <p:nvPr/>
          </p:nvSpPr>
          <p:spPr>
            <a:xfrm>
              <a:off x="366406" y="5302142"/>
              <a:ext cx="6254021" cy="6254021"/>
            </a:xfrm>
            <a:prstGeom prst="line">
              <a:avLst/>
            </a:prstGeom>
            <a:ln cap="flat" w="38100">
              <a:solidFill>
                <a:srgbClr val="8CA9AD"/>
              </a:solidFill>
              <a:prstDash val="solid"/>
              <a:headEnd type="none" len="sm" w="sm"/>
              <a:tailEnd type="none" len="sm" w="sm"/>
            </a:ln>
          </p:spPr>
        </p:sp>
        <p:sp>
          <p:nvSpPr>
            <p:cNvPr name="AutoShape 41" id="41"/>
            <p:cNvSpPr/>
            <p:nvPr/>
          </p:nvSpPr>
          <p:spPr>
            <a:xfrm>
              <a:off x="174601" y="5888378"/>
              <a:ext cx="5796899" cy="5796899"/>
            </a:xfrm>
            <a:prstGeom prst="line">
              <a:avLst/>
            </a:prstGeom>
            <a:ln cap="flat" w="38100">
              <a:solidFill>
                <a:srgbClr val="8CA9AD"/>
              </a:solidFill>
              <a:prstDash val="solid"/>
              <a:headEnd type="none" len="sm" w="sm"/>
              <a:tailEnd type="none" len="sm" w="sm"/>
            </a:ln>
          </p:spPr>
        </p:sp>
        <p:sp>
          <p:nvSpPr>
            <p:cNvPr name="AutoShape 42" id="42"/>
            <p:cNvSpPr/>
            <p:nvPr/>
          </p:nvSpPr>
          <p:spPr>
            <a:xfrm>
              <a:off x="13508" y="6480010"/>
              <a:ext cx="5284799" cy="5314125"/>
            </a:xfrm>
            <a:prstGeom prst="line">
              <a:avLst/>
            </a:prstGeom>
            <a:ln cap="flat" w="38100">
              <a:solidFill>
                <a:srgbClr val="8CA9AD"/>
              </a:solidFill>
              <a:prstDash val="solid"/>
              <a:headEnd type="none" len="sm" w="sm"/>
              <a:tailEnd type="none" len="sm" w="sm"/>
            </a:ln>
          </p:spPr>
        </p:sp>
        <p:sp>
          <p:nvSpPr>
            <p:cNvPr name="AutoShape 43" id="43"/>
            <p:cNvSpPr/>
            <p:nvPr/>
          </p:nvSpPr>
          <p:spPr>
            <a:xfrm>
              <a:off x="47865" y="7228854"/>
              <a:ext cx="4503313" cy="4480077"/>
            </a:xfrm>
            <a:prstGeom prst="line">
              <a:avLst/>
            </a:prstGeom>
            <a:ln cap="flat" w="38100">
              <a:solidFill>
                <a:srgbClr val="8CA9AD"/>
              </a:solidFill>
              <a:prstDash val="solid"/>
              <a:headEnd type="none" len="sm" w="sm"/>
              <a:tailEnd type="none" len="sm" w="sm"/>
            </a:ln>
          </p:spPr>
        </p:sp>
        <p:sp>
          <p:nvSpPr>
            <p:cNvPr name="AutoShape 44" id="44"/>
            <p:cNvSpPr/>
            <p:nvPr/>
          </p:nvSpPr>
          <p:spPr>
            <a:xfrm>
              <a:off x="165620" y="8131631"/>
              <a:ext cx="3504797" cy="3562626"/>
            </a:xfrm>
            <a:prstGeom prst="line">
              <a:avLst/>
            </a:prstGeom>
            <a:ln cap="flat" w="38100">
              <a:solidFill>
                <a:srgbClr val="8CA9AD"/>
              </a:solidFill>
              <a:prstDash val="solid"/>
              <a:headEnd type="none" len="sm" w="sm"/>
              <a:tailEnd type="none" len="sm" w="sm"/>
            </a:ln>
          </p:spPr>
        </p:sp>
        <p:sp>
          <p:nvSpPr>
            <p:cNvPr name="AutoShape 45" id="45"/>
            <p:cNvSpPr/>
            <p:nvPr/>
          </p:nvSpPr>
          <p:spPr>
            <a:xfrm>
              <a:off x="676661" y="9346264"/>
              <a:ext cx="1790115" cy="1790115"/>
            </a:xfrm>
            <a:prstGeom prst="line">
              <a:avLst/>
            </a:prstGeom>
            <a:ln cap="flat" w="38100">
              <a:solidFill>
                <a:srgbClr val="8CA9AD"/>
              </a:solidFill>
              <a:prstDash val="solid"/>
              <a:headEnd type="none" len="sm" w="sm"/>
              <a:tailEnd type="none" len="sm" w="sm"/>
            </a:ln>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8575"/>
            <a:ext cx="9499600" cy="10287000"/>
            <a:chOff x="0" y="0"/>
            <a:chExt cx="2501952" cy="2709333"/>
          </a:xfrm>
        </p:grpSpPr>
        <p:sp>
          <p:nvSpPr>
            <p:cNvPr name="Freeform 3" id="3"/>
            <p:cNvSpPr/>
            <p:nvPr/>
          </p:nvSpPr>
          <p:spPr>
            <a:xfrm flipH="false" flipV="false" rot="0">
              <a:off x="0" y="0"/>
              <a:ext cx="2501952" cy="2709333"/>
            </a:xfrm>
            <a:custGeom>
              <a:avLst/>
              <a:gdLst/>
              <a:ahLst/>
              <a:cxnLst/>
              <a:rect r="r" b="b" t="t" l="l"/>
              <a:pathLst>
                <a:path h="2709333" w="2501952">
                  <a:moveTo>
                    <a:pt x="0" y="0"/>
                  </a:moveTo>
                  <a:lnTo>
                    <a:pt x="2501952" y="0"/>
                  </a:lnTo>
                  <a:lnTo>
                    <a:pt x="2501952" y="2709333"/>
                  </a:lnTo>
                  <a:lnTo>
                    <a:pt x="0" y="2709333"/>
                  </a:lnTo>
                  <a:close/>
                </a:path>
              </a:pathLst>
            </a:custGeom>
            <a:solidFill>
              <a:srgbClr val="896FB9"/>
            </a:solidFill>
          </p:spPr>
        </p:sp>
        <p:sp>
          <p:nvSpPr>
            <p:cNvPr name="TextBox 4" id="4"/>
            <p:cNvSpPr txBox="true"/>
            <p:nvPr/>
          </p:nvSpPr>
          <p:spPr>
            <a:xfrm>
              <a:off x="0" y="-47625"/>
              <a:ext cx="2501952" cy="2756958"/>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20" y="1513871"/>
            <a:ext cx="6417963" cy="738238"/>
          </a:xfrm>
          <a:prstGeom prst="rect">
            <a:avLst/>
          </a:prstGeom>
        </p:spPr>
        <p:txBody>
          <a:bodyPr anchor="t" rtlCol="false" tIns="0" lIns="0" bIns="0" rIns="0">
            <a:spAutoFit/>
          </a:bodyPr>
          <a:lstStyle/>
          <a:p>
            <a:pPr algn="l">
              <a:lnSpc>
                <a:spcPts val="6018"/>
              </a:lnSpc>
              <a:spcBef>
                <a:spcPct val="0"/>
              </a:spcBef>
            </a:pPr>
            <a:r>
              <a:rPr lang="en-US" sz="4298">
                <a:solidFill>
                  <a:srgbClr val="FFFFFF"/>
                </a:solidFill>
                <a:latin typeface="League Spartan"/>
                <a:ea typeface="League Spartan"/>
                <a:cs typeface="League Spartan"/>
                <a:sym typeface="League Spartan"/>
              </a:rPr>
              <a:t>FITNESS TRACKER</a:t>
            </a:r>
          </a:p>
        </p:txBody>
      </p:sp>
      <p:sp>
        <p:nvSpPr>
          <p:cNvPr name="AutoShape 6" id="6"/>
          <p:cNvSpPr/>
          <p:nvPr/>
        </p:nvSpPr>
        <p:spPr>
          <a:xfrm flipV="true">
            <a:off x="1029792" y="2233059"/>
            <a:ext cx="5761990" cy="19050"/>
          </a:xfrm>
          <a:prstGeom prst="line">
            <a:avLst/>
          </a:prstGeom>
          <a:ln cap="flat" w="38100">
            <a:solidFill>
              <a:srgbClr val="FFFFFF"/>
            </a:solidFill>
            <a:prstDash val="solid"/>
            <a:headEnd type="none" len="sm" w="sm"/>
            <a:tailEnd type="none" len="sm" w="sm"/>
          </a:ln>
        </p:spPr>
      </p:sp>
      <p:grpSp>
        <p:nvGrpSpPr>
          <p:cNvPr name="Group 7" id="7"/>
          <p:cNvGrpSpPr>
            <a:grpSpLocks noChangeAspect="true"/>
          </p:cNvGrpSpPr>
          <p:nvPr/>
        </p:nvGrpSpPr>
        <p:grpSpPr>
          <a:xfrm rot="0">
            <a:off x="8583333" y="1209088"/>
            <a:ext cx="7618923" cy="7868824"/>
            <a:chOff x="0" y="0"/>
            <a:chExt cx="6350000" cy="6558280"/>
          </a:xfrm>
        </p:grpSpPr>
        <p:sp>
          <p:nvSpPr>
            <p:cNvPr name="Freeform 8" id="8"/>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l="-27519" t="0" r="-27519" b="0"/>
              </a:stretch>
            </a:blipFill>
          </p:spPr>
        </p:sp>
        <p:sp>
          <p:nvSpPr>
            <p:cNvPr name="Freeform 9" id="9"/>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D2D2D2"/>
            </a:solidFill>
          </p:spPr>
        </p:sp>
      </p:grpSp>
      <p:sp>
        <p:nvSpPr>
          <p:cNvPr name="TextBox 10" id="10"/>
          <p:cNvSpPr txBox="true"/>
          <p:nvPr/>
        </p:nvSpPr>
        <p:spPr>
          <a:xfrm rot="0">
            <a:off x="819255" y="2928384"/>
            <a:ext cx="1180347" cy="434301"/>
          </a:xfrm>
          <a:prstGeom prst="rect">
            <a:avLst/>
          </a:prstGeom>
        </p:spPr>
        <p:txBody>
          <a:bodyPr anchor="t" rtlCol="false" tIns="0" lIns="0" bIns="0" rIns="0">
            <a:spAutoFit/>
          </a:bodyPr>
          <a:lstStyle/>
          <a:p>
            <a:pPr algn="ctr">
              <a:lnSpc>
                <a:spcPts val="3330"/>
              </a:lnSpc>
              <a:spcBef>
                <a:spcPct val="0"/>
              </a:spcBef>
            </a:pPr>
            <a:r>
              <a:rPr lang="en-US" b="true" sz="3000">
                <a:solidFill>
                  <a:srgbClr val="FFFFFF"/>
                </a:solidFill>
                <a:latin typeface="DM Sans Bold"/>
                <a:ea typeface="DM Sans Bold"/>
                <a:cs typeface="DM Sans Bold"/>
                <a:sym typeface="DM Sans Bold"/>
              </a:rPr>
              <a:t>PROS :</a:t>
            </a:r>
          </a:p>
        </p:txBody>
      </p:sp>
      <p:sp>
        <p:nvSpPr>
          <p:cNvPr name="TextBox 11" id="11"/>
          <p:cNvSpPr txBox="true"/>
          <p:nvPr/>
        </p:nvSpPr>
        <p:spPr>
          <a:xfrm rot="0">
            <a:off x="878226" y="3632954"/>
            <a:ext cx="5913556" cy="414128"/>
          </a:xfrm>
          <a:prstGeom prst="rect">
            <a:avLst/>
          </a:prstGeom>
        </p:spPr>
        <p:txBody>
          <a:bodyPr anchor="t" rtlCol="false" tIns="0" lIns="0" bIns="0" rIns="0">
            <a:spAutoFit/>
          </a:bodyPr>
          <a:lstStyle/>
          <a:p>
            <a:pPr algn="ctr" marL="626143" indent="-313071" lvl="1">
              <a:lnSpc>
                <a:spcPts val="3219"/>
              </a:lnSpc>
              <a:buFont typeface="Arial"/>
              <a:buChar char="•"/>
            </a:pPr>
            <a:r>
              <a:rPr lang="en-US" sz="2900">
                <a:solidFill>
                  <a:srgbClr val="FFFFFF"/>
                </a:solidFill>
                <a:latin typeface="DM Sans"/>
                <a:ea typeface="DM Sans"/>
                <a:cs typeface="DM Sans"/>
                <a:sym typeface="DM Sans"/>
              </a:rPr>
              <a:t>integrates Health Information</a:t>
            </a:r>
          </a:p>
        </p:txBody>
      </p:sp>
      <p:sp>
        <p:nvSpPr>
          <p:cNvPr name="TextBox 12" id="12"/>
          <p:cNvSpPr txBox="true"/>
          <p:nvPr/>
        </p:nvSpPr>
        <p:spPr>
          <a:xfrm rot="0">
            <a:off x="878226" y="4321563"/>
            <a:ext cx="5913556" cy="414128"/>
          </a:xfrm>
          <a:prstGeom prst="rect">
            <a:avLst/>
          </a:prstGeom>
        </p:spPr>
        <p:txBody>
          <a:bodyPr anchor="t" rtlCol="false" tIns="0" lIns="0" bIns="0" rIns="0">
            <a:spAutoFit/>
          </a:bodyPr>
          <a:lstStyle/>
          <a:p>
            <a:pPr algn="ctr" marL="626143" indent="-313071" lvl="1">
              <a:lnSpc>
                <a:spcPts val="3219"/>
              </a:lnSpc>
              <a:buFont typeface="Arial"/>
              <a:buChar char="•"/>
            </a:pPr>
            <a:r>
              <a:rPr lang="en-US" sz="2900">
                <a:solidFill>
                  <a:srgbClr val="FFFFFF"/>
                </a:solidFill>
                <a:latin typeface="DM Sans"/>
                <a:ea typeface="DM Sans"/>
                <a:cs typeface="DM Sans"/>
                <a:sym typeface="DM Sans"/>
              </a:rPr>
              <a:t>Automates Health Monitoring</a:t>
            </a:r>
          </a:p>
        </p:txBody>
      </p:sp>
      <p:sp>
        <p:nvSpPr>
          <p:cNvPr name="TextBox 13" id="13"/>
          <p:cNvSpPr txBox="true"/>
          <p:nvPr/>
        </p:nvSpPr>
        <p:spPr>
          <a:xfrm rot="0">
            <a:off x="878226" y="5010171"/>
            <a:ext cx="5463222" cy="814158"/>
          </a:xfrm>
          <a:prstGeom prst="rect">
            <a:avLst/>
          </a:prstGeom>
        </p:spPr>
        <p:txBody>
          <a:bodyPr anchor="t" rtlCol="false" tIns="0" lIns="0" bIns="0" rIns="0">
            <a:spAutoFit/>
          </a:bodyPr>
          <a:lstStyle/>
          <a:p>
            <a:pPr algn="l" marL="626143" indent="-313071" lvl="1">
              <a:lnSpc>
                <a:spcPts val="3219"/>
              </a:lnSpc>
              <a:buFont typeface="Arial"/>
              <a:buChar char="•"/>
            </a:pPr>
            <a:r>
              <a:rPr lang="en-US" sz="2900">
                <a:solidFill>
                  <a:srgbClr val="FFFFFF"/>
                </a:solidFill>
                <a:latin typeface="DM Sans"/>
                <a:ea typeface="DM Sans"/>
                <a:cs typeface="DM Sans"/>
                <a:sym typeface="DM Sans"/>
              </a:rPr>
              <a:t> Enhances Motivation with </a:t>
            </a:r>
          </a:p>
          <a:p>
            <a:pPr algn="l">
              <a:lnSpc>
                <a:spcPts val="3219"/>
              </a:lnSpc>
            </a:pPr>
            <a:r>
              <a:rPr lang="en-US" sz="2900">
                <a:solidFill>
                  <a:srgbClr val="FFFFFF"/>
                </a:solidFill>
                <a:latin typeface="DM Sans"/>
                <a:ea typeface="DM Sans"/>
                <a:cs typeface="DM Sans"/>
                <a:sym typeface="DM Sans"/>
              </a:rPr>
              <a:t>        Instant Feedback</a:t>
            </a:r>
          </a:p>
        </p:txBody>
      </p:sp>
      <p:sp>
        <p:nvSpPr>
          <p:cNvPr name="TextBox 14" id="14"/>
          <p:cNvSpPr txBox="true"/>
          <p:nvPr/>
        </p:nvSpPr>
        <p:spPr>
          <a:xfrm rot="0">
            <a:off x="775802" y="6110079"/>
            <a:ext cx="1267252" cy="434301"/>
          </a:xfrm>
          <a:prstGeom prst="rect">
            <a:avLst/>
          </a:prstGeom>
        </p:spPr>
        <p:txBody>
          <a:bodyPr anchor="t" rtlCol="false" tIns="0" lIns="0" bIns="0" rIns="0">
            <a:spAutoFit/>
          </a:bodyPr>
          <a:lstStyle/>
          <a:p>
            <a:pPr algn="ctr">
              <a:lnSpc>
                <a:spcPts val="3330"/>
              </a:lnSpc>
              <a:spcBef>
                <a:spcPct val="0"/>
              </a:spcBef>
            </a:pPr>
            <a:r>
              <a:rPr lang="en-US" b="true" sz="3000">
                <a:solidFill>
                  <a:srgbClr val="FFFFFF"/>
                </a:solidFill>
                <a:latin typeface="DM Sans Bold"/>
                <a:ea typeface="DM Sans Bold"/>
                <a:cs typeface="DM Sans Bold"/>
                <a:sym typeface="DM Sans Bold"/>
              </a:rPr>
              <a:t>CONS :</a:t>
            </a:r>
          </a:p>
        </p:txBody>
      </p:sp>
      <p:sp>
        <p:nvSpPr>
          <p:cNvPr name="TextBox 15" id="15"/>
          <p:cNvSpPr txBox="true"/>
          <p:nvPr/>
        </p:nvSpPr>
        <p:spPr>
          <a:xfrm rot="0">
            <a:off x="1029792" y="6830130"/>
            <a:ext cx="4713586" cy="814158"/>
          </a:xfrm>
          <a:prstGeom prst="rect">
            <a:avLst/>
          </a:prstGeom>
        </p:spPr>
        <p:txBody>
          <a:bodyPr anchor="t" rtlCol="false" tIns="0" lIns="0" bIns="0" rIns="0">
            <a:spAutoFit/>
          </a:bodyPr>
          <a:lstStyle/>
          <a:p>
            <a:pPr algn="l" marL="626143" indent="-313071" lvl="1">
              <a:lnSpc>
                <a:spcPts val="3219"/>
              </a:lnSpc>
              <a:buFont typeface="Arial"/>
              <a:buChar char="•"/>
            </a:pPr>
            <a:r>
              <a:rPr lang="en-US" sz="2900">
                <a:solidFill>
                  <a:srgbClr val="FFFFFF"/>
                </a:solidFill>
                <a:latin typeface="DM Sans"/>
                <a:ea typeface="DM Sans"/>
                <a:cs typeface="DM Sans"/>
                <a:sym typeface="DM Sans"/>
              </a:rPr>
              <a:t>High development and maintenance costs</a:t>
            </a:r>
          </a:p>
        </p:txBody>
      </p:sp>
      <p:sp>
        <p:nvSpPr>
          <p:cNvPr name="TextBox 16" id="16"/>
          <p:cNvSpPr txBox="true"/>
          <p:nvPr/>
        </p:nvSpPr>
        <p:spPr>
          <a:xfrm rot="0">
            <a:off x="1010742" y="7720488"/>
            <a:ext cx="4713586" cy="1214188"/>
          </a:xfrm>
          <a:prstGeom prst="rect">
            <a:avLst/>
          </a:prstGeom>
        </p:spPr>
        <p:txBody>
          <a:bodyPr anchor="t" rtlCol="false" tIns="0" lIns="0" bIns="0" rIns="0">
            <a:spAutoFit/>
          </a:bodyPr>
          <a:lstStyle/>
          <a:p>
            <a:pPr algn="l" marL="626143" indent="-313071" lvl="1">
              <a:lnSpc>
                <a:spcPts val="3219"/>
              </a:lnSpc>
              <a:buFont typeface="Arial"/>
              <a:buChar char="•"/>
            </a:pPr>
            <a:r>
              <a:rPr lang="en-US" sz="2900">
                <a:solidFill>
                  <a:srgbClr val="FFFFFF"/>
                </a:solidFill>
                <a:latin typeface="DM Sans"/>
                <a:ea typeface="DM Sans"/>
                <a:cs typeface="DM Sans"/>
                <a:sym typeface="DM Sans"/>
              </a:rPr>
              <a:t>Learning curve for users</a:t>
            </a:r>
          </a:p>
          <a:p>
            <a:pPr algn="l">
              <a:lnSpc>
                <a:spcPts val="3219"/>
              </a:lnSpc>
            </a:pPr>
          </a:p>
        </p:txBody>
      </p:sp>
      <p:sp>
        <p:nvSpPr>
          <p:cNvPr name="TextBox 17" id="17"/>
          <p:cNvSpPr txBox="true"/>
          <p:nvPr/>
        </p:nvSpPr>
        <p:spPr>
          <a:xfrm rot="0">
            <a:off x="1028700" y="8660731"/>
            <a:ext cx="4713586" cy="1214188"/>
          </a:xfrm>
          <a:prstGeom prst="rect">
            <a:avLst/>
          </a:prstGeom>
        </p:spPr>
        <p:txBody>
          <a:bodyPr anchor="t" rtlCol="false" tIns="0" lIns="0" bIns="0" rIns="0">
            <a:spAutoFit/>
          </a:bodyPr>
          <a:lstStyle/>
          <a:p>
            <a:pPr algn="l" marL="626143" indent="-313071" lvl="1">
              <a:lnSpc>
                <a:spcPts val="3219"/>
              </a:lnSpc>
              <a:buFont typeface="Arial"/>
              <a:buChar char="•"/>
            </a:pPr>
            <a:r>
              <a:rPr lang="en-US" sz="2900">
                <a:solidFill>
                  <a:srgbClr val="FFFFFF"/>
                </a:solidFill>
                <a:latin typeface="DM Sans"/>
                <a:ea typeface="DM Sans"/>
                <a:cs typeface="DM Sans"/>
                <a:sym typeface="DM Sans"/>
              </a:rPr>
              <a:t>Privacy and adoption concerns</a:t>
            </a:r>
          </a:p>
          <a:p>
            <a:pPr algn="l">
              <a:lnSpc>
                <a:spcPts val="3219"/>
              </a:lnSpc>
            </a:pPr>
          </a:p>
        </p:txBody>
      </p:sp>
      <p:sp>
        <p:nvSpPr>
          <p:cNvPr name="Freeform 18" id="18"/>
          <p:cNvSpPr/>
          <p:nvPr/>
        </p:nvSpPr>
        <p:spPr>
          <a:xfrm flipH="false" flipV="false" rot="-10800000">
            <a:off x="13904606" y="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5400000">
            <a:off x="14988415" y="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10800000">
            <a:off x="17226356" y="28575"/>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17175616" y="221524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22" id="22"/>
          <p:cNvSpPr/>
          <p:nvPr/>
        </p:nvSpPr>
        <p:spPr>
          <a:xfrm flipH="false" flipV="false" rot="0">
            <a:off x="17226356" y="111238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7">
              <a:alphaModFix amt="50000"/>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TextBox 3" id="3"/>
          <p:cNvSpPr txBox="true"/>
          <p:nvPr/>
        </p:nvSpPr>
        <p:spPr>
          <a:xfrm rot="0">
            <a:off x="1028720" y="1494821"/>
            <a:ext cx="6544963" cy="1499939"/>
          </a:xfrm>
          <a:prstGeom prst="rect">
            <a:avLst/>
          </a:prstGeom>
        </p:spPr>
        <p:txBody>
          <a:bodyPr anchor="t" rtlCol="false" tIns="0" lIns="0" bIns="0" rIns="0">
            <a:spAutoFit/>
          </a:bodyPr>
          <a:lstStyle/>
          <a:p>
            <a:pPr algn="l">
              <a:lnSpc>
                <a:spcPts val="6018"/>
              </a:lnSpc>
              <a:spcBef>
                <a:spcPct val="0"/>
              </a:spcBef>
            </a:pPr>
            <a:r>
              <a:rPr lang="en-US" sz="4298">
                <a:solidFill>
                  <a:srgbClr val="593C8F"/>
                </a:solidFill>
                <a:latin typeface="League Spartan"/>
                <a:ea typeface="League Spartan"/>
                <a:cs typeface="League Spartan"/>
                <a:sym typeface="League Spartan"/>
              </a:rPr>
              <a:t>ONLINE LEARNING PLATFORM</a:t>
            </a:r>
          </a:p>
        </p:txBody>
      </p:sp>
      <p:sp>
        <p:nvSpPr>
          <p:cNvPr name="AutoShape 4" id="4"/>
          <p:cNvSpPr/>
          <p:nvPr/>
        </p:nvSpPr>
        <p:spPr>
          <a:xfrm flipH="true" flipV="true">
            <a:off x="1028720" y="2186817"/>
            <a:ext cx="0" cy="0"/>
          </a:xfrm>
          <a:prstGeom prst="line">
            <a:avLst/>
          </a:prstGeom>
          <a:ln cap="flat" w="19050">
            <a:solidFill>
              <a:srgbClr val="000000"/>
            </a:solidFill>
            <a:prstDash val="solid"/>
            <a:headEnd type="none" len="sm" w="sm"/>
            <a:tailEnd type="none" len="sm" w="sm"/>
          </a:ln>
        </p:spPr>
      </p:sp>
      <p:sp>
        <p:nvSpPr>
          <p:cNvPr name="AutoShape 5" id="5"/>
          <p:cNvSpPr/>
          <p:nvPr/>
        </p:nvSpPr>
        <p:spPr>
          <a:xfrm>
            <a:off x="1029792" y="2252109"/>
            <a:ext cx="2618740" cy="0"/>
          </a:xfrm>
          <a:prstGeom prst="line">
            <a:avLst/>
          </a:prstGeom>
          <a:ln cap="flat" w="38100">
            <a:solidFill>
              <a:srgbClr val="000000"/>
            </a:solidFill>
            <a:prstDash val="solid"/>
            <a:headEnd type="none" len="sm" w="sm"/>
            <a:tailEnd type="none" len="sm" w="sm"/>
          </a:ln>
        </p:spPr>
      </p:sp>
      <p:grpSp>
        <p:nvGrpSpPr>
          <p:cNvPr name="Group 6" id="6"/>
          <p:cNvGrpSpPr/>
          <p:nvPr/>
        </p:nvGrpSpPr>
        <p:grpSpPr>
          <a:xfrm rot="0">
            <a:off x="10671810" y="1081600"/>
            <a:ext cx="6094969" cy="3428377"/>
            <a:chOff x="0" y="0"/>
            <a:chExt cx="11289030" cy="6350000"/>
          </a:xfrm>
        </p:grpSpPr>
        <p:sp>
          <p:nvSpPr>
            <p:cNvPr name="Freeform 7" id="7"/>
            <p:cNvSpPr/>
            <p:nvPr/>
          </p:nvSpPr>
          <p:spPr>
            <a:xfrm flipH="false" flipV="false" rot="0">
              <a:off x="0" y="0"/>
              <a:ext cx="11287760" cy="6350000"/>
            </a:xfrm>
            <a:custGeom>
              <a:avLst/>
              <a:gdLst/>
              <a:ahLst/>
              <a:cxnLst/>
              <a:rect r="r" b="b" t="t" l="l"/>
              <a:pathLst>
                <a:path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3"/>
              <a:stretch>
                <a:fillRect l="0" t="-9265" r="0" b="-9265"/>
              </a:stretch>
            </a:blipFill>
          </p:spPr>
        </p:sp>
      </p:grpSp>
      <p:grpSp>
        <p:nvGrpSpPr>
          <p:cNvPr name="Group 8" id="8"/>
          <p:cNvGrpSpPr/>
          <p:nvPr/>
        </p:nvGrpSpPr>
        <p:grpSpPr>
          <a:xfrm rot="0">
            <a:off x="10671810" y="5408135"/>
            <a:ext cx="6094969" cy="3428377"/>
            <a:chOff x="0" y="0"/>
            <a:chExt cx="11289030" cy="6350000"/>
          </a:xfrm>
        </p:grpSpPr>
        <p:sp>
          <p:nvSpPr>
            <p:cNvPr name="Freeform 9" id="9"/>
            <p:cNvSpPr/>
            <p:nvPr/>
          </p:nvSpPr>
          <p:spPr>
            <a:xfrm flipH="false" flipV="false" rot="0">
              <a:off x="0" y="0"/>
              <a:ext cx="11287760" cy="6350000"/>
            </a:xfrm>
            <a:custGeom>
              <a:avLst/>
              <a:gdLst/>
              <a:ahLst/>
              <a:cxnLst/>
              <a:rect r="r" b="b" t="t" l="l"/>
              <a:pathLst>
                <a:path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4"/>
              <a:stretch>
                <a:fillRect l="0" t="-9302" r="0" b="-9302"/>
              </a:stretch>
            </a:blipFill>
          </p:spPr>
        </p:sp>
      </p:grpSp>
      <p:grpSp>
        <p:nvGrpSpPr>
          <p:cNvPr name="Group 10" id="10"/>
          <p:cNvGrpSpPr/>
          <p:nvPr/>
        </p:nvGrpSpPr>
        <p:grpSpPr>
          <a:xfrm rot="0">
            <a:off x="7810500" y="0"/>
            <a:ext cx="3086100" cy="10287000"/>
            <a:chOff x="0" y="0"/>
            <a:chExt cx="812800" cy="2709333"/>
          </a:xfrm>
        </p:grpSpPr>
        <p:sp>
          <p:nvSpPr>
            <p:cNvPr name="Freeform 11" id="11"/>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896FB9"/>
            </a:solidFill>
          </p:spPr>
        </p:sp>
        <p:sp>
          <p:nvSpPr>
            <p:cNvPr name="TextBox 12" id="12"/>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1011190" y="3351574"/>
            <a:ext cx="1229046" cy="542864"/>
          </a:xfrm>
          <a:prstGeom prst="rect">
            <a:avLst/>
          </a:prstGeom>
        </p:spPr>
        <p:txBody>
          <a:bodyPr anchor="t" rtlCol="false" tIns="0" lIns="0" bIns="0" rIns="0">
            <a:spAutoFit/>
          </a:bodyPr>
          <a:lstStyle/>
          <a:p>
            <a:pPr algn="l">
              <a:lnSpc>
                <a:spcPts val="4200"/>
              </a:lnSpc>
              <a:spcBef>
                <a:spcPct val="0"/>
              </a:spcBef>
            </a:pPr>
            <a:r>
              <a:rPr lang="en-US" sz="3000" b="true">
                <a:solidFill>
                  <a:srgbClr val="000000"/>
                </a:solidFill>
                <a:latin typeface="Poppins Bold"/>
                <a:ea typeface="Poppins Bold"/>
                <a:cs typeface="Poppins Bold"/>
                <a:sym typeface="Poppins Bold"/>
              </a:rPr>
              <a:t>PROS :</a:t>
            </a:r>
          </a:p>
        </p:txBody>
      </p:sp>
      <p:sp>
        <p:nvSpPr>
          <p:cNvPr name="TextBox 14" id="14"/>
          <p:cNvSpPr txBox="true"/>
          <p:nvPr/>
        </p:nvSpPr>
        <p:spPr>
          <a:xfrm rot="0">
            <a:off x="707850" y="4112713"/>
            <a:ext cx="6897586" cy="414801"/>
          </a:xfrm>
          <a:prstGeom prst="rect">
            <a:avLst/>
          </a:prstGeom>
        </p:spPr>
        <p:txBody>
          <a:bodyPr anchor="t" rtlCol="false" tIns="0" lIns="0" bIns="0" rIns="0">
            <a:spAutoFit/>
          </a:bodyPr>
          <a:lstStyle/>
          <a:p>
            <a:pPr algn="ctr" marL="639992" indent="-319996" lvl="1">
              <a:lnSpc>
                <a:spcPts val="3290"/>
              </a:lnSpc>
              <a:buFont typeface="Arial"/>
              <a:buChar char="•"/>
            </a:pPr>
            <a:r>
              <a:rPr lang="en-US" sz="2964">
                <a:solidFill>
                  <a:srgbClr val="000000"/>
                </a:solidFill>
                <a:latin typeface="DM Sans"/>
                <a:ea typeface="DM Sans"/>
                <a:cs typeface="DM Sans"/>
                <a:sym typeface="DM Sans"/>
              </a:rPr>
              <a:t>Consolidates educational resources</a:t>
            </a:r>
          </a:p>
        </p:txBody>
      </p:sp>
      <p:sp>
        <p:nvSpPr>
          <p:cNvPr name="TextBox 15" id="15"/>
          <p:cNvSpPr txBox="true"/>
          <p:nvPr/>
        </p:nvSpPr>
        <p:spPr>
          <a:xfrm rot="0">
            <a:off x="707850" y="4736115"/>
            <a:ext cx="6190250" cy="814156"/>
          </a:xfrm>
          <a:prstGeom prst="rect">
            <a:avLst/>
          </a:prstGeom>
        </p:spPr>
        <p:txBody>
          <a:bodyPr anchor="t" rtlCol="false" tIns="0" lIns="0" bIns="0" rIns="0">
            <a:spAutoFit/>
          </a:bodyPr>
          <a:lstStyle/>
          <a:p>
            <a:pPr algn="ctr" marL="626111" indent="-313055" lvl="1">
              <a:lnSpc>
                <a:spcPts val="3219"/>
              </a:lnSpc>
              <a:buFont typeface="Arial"/>
              <a:buChar char="•"/>
            </a:pPr>
            <a:r>
              <a:rPr lang="en-US" sz="2900">
                <a:solidFill>
                  <a:srgbClr val="000000"/>
                </a:solidFill>
                <a:latin typeface="DM Sans"/>
                <a:ea typeface="DM Sans"/>
                <a:cs typeface="DM Sans"/>
                <a:sym typeface="DM Sans"/>
              </a:rPr>
              <a:t>Automates administrative tasks</a:t>
            </a:r>
          </a:p>
          <a:p>
            <a:pPr algn="ctr">
              <a:lnSpc>
                <a:spcPts val="3219"/>
              </a:lnSpc>
            </a:pPr>
          </a:p>
        </p:txBody>
      </p:sp>
      <p:sp>
        <p:nvSpPr>
          <p:cNvPr name="TextBox 16" id="16"/>
          <p:cNvSpPr txBox="true"/>
          <p:nvPr/>
        </p:nvSpPr>
        <p:spPr>
          <a:xfrm rot="0">
            <a:off x="707850" y="5394288"/>
            <a:ext cx="6547958" cy="1214186"/>
          </a:xfrm>
          <a:prstGeom prst="rect">
            <a:avLst/>
          </a:prstGeom>
        </p:spPr>
        <p:txBody>
          <a:bodyPr anchor="t" rtlCol="false" tIns="0" lIns="0" bIns="0" rIns="0">
            <a:spAutoFit/>
          </a:bodyPr>
          <a:lstStyle/>
          <a:p>
            <a:pPr algn="l" marL="626111" indent="-313055" lvl="1">
              <a:lnSpc>
                <a:spcPts val="3219"/>
              </a:lnSpc>
              <a:buFont typeface="Arial"/>
              <a:buChar char="•"/>
            </a:pPr>
            <a:r>
              <a:rPr lang="en-US" sz="2900">
                <a:solidFill>
                  <a:srgbClr val="000000"/>
                </a:solidFill>
                <a:latin typeface="DM Sans"/>
                <a:ea typeface="DM Sans"/>
                <a:cs typeface="DM Sans"/>
                <a:sym typeface="DM Sans"/>
              </a:rPr>
              <a:t>Offers real-time performance insights</a:t>
            </a:r>
          </a:p>
          <a:p>
            <a:pPr algn="l">
              <a:lnSpc>
                <a:spcPts val="3219"/>
              </a:lnSpc>
            </a:pPr>
          </a:p>
        </p:txBody>
      </p:sp>
      <p:sp>
        <p:nvSpPr>
          <p:cNvPr name="TextBox 17" id="17"/>
          <p:cNvSpPr txBox="true"/>
          <p:nvPr/>
        </p:nvSpPr>
        <p:spPr>
          <a:xfrm rot="0">
            <a:off x="982167" y="6550397"/>
            <a:ext cx="1482008" cy="542864"/>
          </a:xfrm>
          <a:prstGeom prst="rect">
            <a:avLst/>
          </a:prstGeom>
        </p:spPr>
        <p:txBody>
          <a:bodyPr anchor="t" rtlCol="false" tIns="0" lIns="0" bIns="0" rIns="0">
            <a:spAutoFit/>
          </a:bodyPr>
          <a:lstStyle/>
          <a:p>
            <a:pPr algn="l">
              <a:lnSpc>
                <a:spcPts val="4200"/>
              </a:lnSpc>
              <a:spcBef>
                <a:spcPct val="0"/>
              </a:spcBef>
            </a:pPr>
            <a:r>
              <a:rPr lang="en-US" sz="3000" b="true">
                <a:solidFill>
                  <a:srgbClr val="000000"/>
                </a:solidFill>
                <a:latin typeface="Poppins Bold"/>
                <a:ea typeface="Poppins Bold"/>
                <a:cs typeface="Poppins Bold"/>
                <a:sym typeface="Poppins Bold"/>
              </a:rPr>
              <a:t>CONS : </a:t>
            </a:r>
          </a:p>
        </p:txBody>
      </p:sp>
      <p:sp>
        <p:nvSpPr>
          <p:cNvPr name="TextBox 18" id="18"/>
          <p:cNvSpPr txBox="true"/>
          <p:nvPr/>
        </p:nvSpPr>
        <p:spPr>
          <a:xfrm rot="0">
            <a:off x="707850" y="7331386"/>
            <a:ext cx="6547958" cy="1214186"/>
          </a:xfrm>
          <a:prstGeom prst="rect">
            <a:avLst/>
          </a:prstGeom>
        </p:spPr>
        <p:txBody>
          <a:bodyPr anchor="t" rtlCol="false" tIns="0" lIns="0" bIns="0" rIns="0">
            <a:spAutoFit/>
          </a:bodyPr>
          <a:lstStyle/>
          <a:p>
            <a:pPr algn="l" marL="626111" indent="-313055" lvl="1">
              <a:lnSpc>
                <a:spcPts val="3219"/>
              </a:lnSpc>
              <a:buFont typeface="Arial"/>
              <a:buChar char="•"/>
            </a:pPr>
            <a:r>
              <a:rPr lang="en-US" sz="2900">
                <a:solidFill>
                  <a:srgbClr val="000000"/>
                </a:solidFill>
                <a:latin typeface="DM Sans"/>
                <a:ea typeface="DM Sans"/>
                <a:cs typeface="DM Sans"/>
                <a:sym typeface="DM Sans"/>
              </a:rPr>
              <a:t>High development and setup costs</a:t>
            </a:r>
          </a:p>
          <a:p>
            <a:pPr algn="l">
              <a:lnSpc>
                <a:spcPts val="3219"/>
              </a:lnSpc>
            </a:pPr>
          </a:p>
        </p:txBody>
      </p:sp>
      <p:sp>
        <p:nvSpPr>
          <p:cNvPr name="TextBox 19" id="19"/>
          <p:cNvSpPr txBox="true"/>
          <p:nvPr/>
        </p:nvSpPr>
        <p:spPr>
          <a:xfrm rot="0">
            <a:off x="669750" y="8226736"/>
            <a:ext cx="6547958" cy="814156"/>
          </a:xfrm>
          <a:prstGeom prst="rect">
            <a:avLst/>
          </a:prstGeom>
        </p:spPr>
        <p:txBody>
          <a:bodyPr anchor="t" rtlCol="false" tIns="0" lIns="0" bIns="0" rIns="0">
            <a:spAutoFit/>
          </a:bodyPr>
          <a:lstStyle/>
          <a:p>
            <a:pPr algn="l" marL="626111" indent="-313055" lvl="1">
              <a:lnSpc>
                <a:spcPts val="3219"/>
              </a:lnSpc>
              <a:buFont typeface="Arial"/>
              <a:buChar char="•"/>
            </a:pPr>
            <a:r>
              <a:rPr lang="en-US" sz="2900">
                <a:solidFill>
                  <a:srgbClr val="000000"/>
                </a:solidFill>
                <a:latin typeface="DM Sans"/>
                <a:ea typeface="DM Sans"/>
                <a:cs typeface="DM Sans"/>
                <a:sym typeface="DM Sans"/>
              </a:rPr>
              <a:t>Requires user training</a:t>
            </a:r>
          </a:p>
          <a:p>
            <a:pPr algn="l">
              <a:lnSpc>
                <a:spcPts val="3219"/>
              </a:lnSpc>
            </a:pPr>
          </a:p>
        </p:txBody>
      </p:sp>
      <p:sp>
        <p:nvSpPr>
          <p:cNvPr name="TextBox 20" id="20"/>
          <p:cNvSpPr txBox="true"/>
          <p:nvPr/>
        </p:nvSpPr>
        <p:spPr>
          <a:xfrm rot="0">
            <a:off x="679275" y="8869422"/>
            <a:ext cx="6547958" cy="1214186"/>
          </a:xfrm>
          <a:prstGeom prst="rect">
            <a:avLst/>
          </a:prstGeom>
        </p:spPr>
        <p:txBody>
          <a:bodyPr anchor="t" rtlCol="false" tIns="0" lIns="0" bIns="0" rIns="0">
            <a:spAutoFit/>
          </a:bodyPr>
          <a:lstStyle/>
          <a:p>
            <a:pPr algn="l" marL="626111" indent="-313055" lvl="1">
              <a:lnSpc>
                <a:spcPts val="3219"/>
              </a:lnSpc>
              <a:buFont typeface="Arial"/>
              <a:buChar char="•"/>
            </a:pPr>
            <a:r>
              <a:rPr lang="en-US" sz="2900">
                <a:solidFill>
                  <a:srgbClr val="000000"/>
                </a:solidFill>
                <a:latin typeface="DM Sans"/>
                <a:ea typeface="DM Sans"/>
                <a:cs typeface="DM Sans"/>
                <a:sym typeface="DM Sans"/>
              </a:rPr>
              <a:t>Potential resistance to change from traditional methods</a:t>
            </a:r>
          </a:p>
          <a:p>
            <a:pPr algn="l">
              <a:lnSpc>
                <a:spcPts val="3219"/>
              </a:lnSpc>
            </a:pPr>
          </a:p>
        </p:txBody>
      </p:sp>
      <p:sp>
        <p:nvSpPr>
          <p:cNvPr name="Freeform 21" id="21"/>
          <p:cNvSpPr/>
          <p:nvPr/>
        </p:nvSpPr>
        <p:spPr>
          <a:xfrm flipH="false" flipV="false" rot="0">
            <a:off x="-9525" y="-80614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10800000">
            <a:off x="0" y="27766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7">
              <a:alphaModFix amt="50000"/>
              <a:extLst>
                <a:ext uri="{96DAC541-7B7A-43D3-8B79-37D633B846F1}">
                  <asvg:svgBlip xmlns:asvg="http://schemas.microsoft.com/office/drawing/2016/SVG/main" r:embed="rId8"/>
                </a:ext>
              </a:extLst>
            </a:blip>
            <a:stretch>
              <a:fillRect l="0" t="0" r="0" b="0"/>
            </a:stretch>
          </a:blipFill>
        </p:spPr>
      </p:sp>
      <p:sp>
        <p:nvSpPr>
          <p:cNvPr name="Freeform 23" id="23"/>
          <p:cNvSpPr/>
          <p:nvPr/>
        </p:nvSpPr>
        <p:spPr>
          <a:xfrm flipH="false" flipV="false" rot="-5400000">
            <a:off x="1083809" y="27766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9">
              <a:alphaModFix amt="50000"/>
              <a:extLst>
                <a:ext uri="{96DAC541-7B7A-43D3-8B79-37D633B846F1}">
                  <asvg:svgBlip xmlns:asvg="http://schemas.microsoft.com/office/drawing/2016/SVG/main" r:embed="rId10"/>
                </a:ext>
              </a:extLst>
            </a:blip>
            <a:stretch>
              <a:fillRect l="0" t="0" r="0" b="0"/>
            </a:stretch>
          </a:blipFill>
        </p:spPr>
      </p:sp>
      <p:sp>
        <p:nvSpPr>
          <p:cNvPr name="Freeform 24" id="24"/>
          <p:cNvSpPr/>
          <p:nvPr/>
        </p:nvSpPr>
        <p:spPr>
          <a:xfrm flipH="false" flipV="false" rot="-10800000">
            <a:off x="3321750" y="30623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9">
              <a:alphaModFix amt="50000"/>
              <a:extLst>
                <a:ext uri="{96DAC541-7B7A-43D3-8B79-37D633B846F1}">
                  <asvg:svgBlip xmlns:asvg="http://schemas.microsoft.com/office/drawing/2016/SVG/main" r:embed="rId10"/>
                </a:ext>
              </a:extLst>
            </a:blip>
            <a:stretch>
              <a:fillRect l="0" t="0" r="0" b="0"/>
            </a:stretch>
          </a:blipFill>
        </p:spPr>
      </p:sp>
      <p:sp>
        <p:nvSpPr>
          <p:cNvPr name="Freeform 25" id="25"/>
          <p:cNvSpPr/>
          <p:nvPr/>
        </p:nvSpPr>
        <p:spPr>
          <a:xfrm flipH="false" flipV="false" rot="0">
            <a:off x="3321750" y="-75852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7">
              <a:alphaModFix amt="50000"/>
              <a:extLst>
                <a:ext uri="{96DAC541-7B7A-43D3-8B79-37D633B846F1}">
                  <asvg:svgBlip xmlns:asvg="http://schemas.microsoft.com/office/drawing/2016/SVG/main" r:embed="rId8"/>
                </a:ext>
              </a:extLst>
            </a:blip>
            <a:stretch>
              <a:fillRect l="0" t="0" r="0" b="0"/>
            </a:stretch>
          </a:blipFill>
        </p:spPr>
      </p:sp>
      <p:sp>
        <p:nvSpPr>
          <p:cNvPr name="Freeform 26" id="26"/>
          <p:cNvSpPr/>
          <p:nvPr/>
        </p:nvSpPr>
        <p:spPr>
          <a:xfrm flipH="false" flipV="false" rot="5400000">
            <a:off x="4405559" y="30623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27" id="27"/>
          <p:cNvSpPr/>
          <p:nvPr/>
        </p:nvSpPr>
        <p:spPr>
          <a:xfrm flipH="false" flipV="false" rot="0">
            <a:off x="17204191" y="866128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28" id="28"/>
          <p:cNvSpPr/>
          <p:nvPr/>
        </p:nvSpPr>
        <p:spPr>
          <a:xfrm flipH="false" flipV="false" rot="0">
            <a:off x="17204191" y="9745096"/>
            <a:ext cx="1083809" cy="1083809"/>
          </a:xfrm>
          <a:custGeom>
            <a:avLst/>
            <a:gdLst/>
            <a:ahLst/>
            <a:cxnLst/>
            <a:rect r="r" b="b" t="t" l="l"/>
            <a:pathLst>
              <a:path h="1083809" w="1083809">
                <a:moveTo>
                  <a:pt x="0" y="0"/>
                </a:moveTo>
                <a:lnTo>
                  <a:pt x="1083809" y="0"/>
                </a:lnTo>
                <a:lnTo>
                  <a:pt x="1083809" y="1083808"/>
                </a:lnTo>
                <a:lnTo>
                  <a:pt x="0" y="1083808"/>
                </a:lnTo>
                <a:lnTo>
                  <a:pt x="0" y="0"/>
                </a:lnTo>
                <a:close/>
              </a:path>
            </a:pathLst>
          </a:custGeom>
          <a:blipFill>
            <a:blip r:embed="rId7">
              <a:alphaModFix amt="50000"/>
              <a:extLst>
                <a:ext uri="{96DAC541-7B7A-43D3-8B79-37D633B846F1}">
                  <asvg:svgBlip xmlns:asvg="http://schemas.microsoft.com/office/drawing/2016/SVG/main" r:embed="rId8"/>
                </a:ext>
              </a:extLst>
            </a:blip>
            <a:stretch>
              <a:fillRect l="0" t="0" r="0" b="0"/>
            </a:stretch>
          </a:blipFill>
        </p:spPr>
      </p:sp>
      <p:sp>
        <p:nvSpPr>
          <p:cNvPr name="Freeform 29" id="29"/>
          <p:cNvSpPr/>
          <p:nvPr/>
        </p:nvSpPr>
        <p:spPr>
          <a:xfrm flipH="false" flipV="false" rot="0">
            <a:off x="16120382" y="866128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1">
              <a:alphaModFix amt="50000"/>
              <a:extLst>
                <a:ext uri="{96DAC541-7B7A-43D3-8B79-37D633B846F1}">
                  <asvg:svgBlip xmlns:asvg="http://schemas.microsoft.com/office/drawing/2016/SVG/main" r:embed="rId12"/>
                </a:ext>
              </a:extLst>
            </a:blip>
            <a:stretch>
              <a:fillRect l="0" t="0" r="0" b="0"/>
            </a:stretch>
          </a:blipFill>
        </p:spPr>
      </p:sp>
      <p:sp>
        <p:nvSpPr>
          <p:cNvPr name="Freeform 30" id="30"/>
          <p:cNvSpPr/>
          <p:nvPr/>
        </p:nvSpPr>
        <p:spPr>
          <a:xfrm flipH="false" flipV="false" rot="5400000">
            <a:off x="15036573" y="9745096"/>
            <a:ext cx="1083809" cy="1083809"/>
          </a:xfrm>
          <a:custGeom>
            <a:avLst/>
            <a:gdLst/>
            <a:ahLst/>
            <a:cxnLst/>
            <a:rect r="r" b="b" t="t" l="l"/>
            <a:pathLst>
              <a:path h="1083809" w="1083809">
                <a:moveTo>
                  <a:pt x="0" y="0"/>
                </a:moveTo>
                <a:lnTo>
                  <a:pt x="1083809" y="0"/>
                </a:lnTo>
                <a:lnTo>
                  <a:pt x="1083809" y="1083808"/>
                </a:lnTo>
                <a:lnTo>
                  <a:pt x="0" y="1083808"/>
                </a:lnTo>
                <a:lnTo>
                  <a:pt x="0" y="0"/>
                </a:lnTo>
                <a:close/>
              </a:path>
            </a:pathLst>
          </a:custGeom>
          <a:blipFill>
            <a:blip r:embed="rId9">
              <a:alphaModFix amt="50000"/>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0" y="0"/>
            <a:ext cx="3086100" cy="10287000"/>
            <a:chOff x="0" y="0"/>
            <a:chExt cx="812800" cy="2709333"/>
          </a:xfrm>
        </p:grpSpPr>
        <p:sp>
          <p:nvSpPr>
            <p:cNvPr name="Freeform 4" id="4"/>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896FB9"/>
            </a:solidFill>
          </p:spPr>
        </p:sp>
        <p:sp>
          <p:nvSpPr>
            <p:cNvPr name="TextBox 5" id="5"/>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grpSp>
        <p:nvGrpSpPr>
          <p:cNvPr name="Group 6" id="6"/>
          <p:cNvGrpSpPr>
            <a:grpSpLocks noChangeAspect="true"/>
          </p:cNvGrpSpPr>
          <p:nvPr/>
        </p:nvGrpSpPr>
        <p:grpSpPr>
          <a:xfrm rot="0">
            <a:off x="11037253" y="1055234"/>
            <a:ext cx="5993196" cy="8053941"/>
            <a:chOff x="0" y="0"/>
            <a:chExt cx="3663950" cy="4923790"/>
          </a:xfrm>
        </p:grpSpPr>
        <p:sp>
          <p:nvSpPr>
            <p:cNvPr name="Freeform 7" id="7"/>
            <p:cNvSpPr/>
            <p:nvPr/>
          </p:nvSpPr>
          <p:spPr>
            <a:xfrm flipH="false" flipV="false" rot="0">
              <a:off x="31750" y="31750"/>
              <a:ext cx="3600450" cy="4859020"/>
            </a:xfrm>
            <a:custGeom>
              <a:avLst/>
              <a:gdLst/>
              <a:ahLst/>
              <a:cxnLst/>
              <a:rect r="r" b="b" t="t" l="l"/>
              <a:pathLst>
                <a:path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3"/>
              <a:stretch>
                <a:fillRect l="0" t="-5523" r="0" b="-5523"/>
              </a:stretch>
            </a:blipFill>
          </p:spPr>
        </p:sp>
        <p:sp>
          <p:nvSpPr>
            <p:cNvPr name="Freeform 8" id="8"/>
            <p:cNvSpPr/>
            <p:nvPr/>
          </p:nvSpPr>
          <p:spPr>
            <a:xfrm flipH="false" flipV="false" rot="0">
              <a:off x="0" y="0"/>
              <a:ext cx="3663950" cy="4923790"/>
            </a:xfrm>
            <a:custGeom>
              <a:avLst/>
              <a:gdLst/>
              <a:ahLst/>
              <a:cxnLst/>
              <a:rect r="r" b="b" t="t" l="l"/>
              <a:pathLst>
                <a:path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000000"/>
            </a:solidFill>
          </p:spPr>
        </p:sp>
      </p:grpSp>
      <p:sp>
        <p:nvSpPr>
          <p:cNvPr name="Freeform 9" id="9"/>
          <p:cNvSpPr/>
          <p:nvPr/>
        </p:nvSpPr>
        <p:spPr>
          <a:xfrm flipH="false" flipV="false" rot="5465074">
            <a:off x="4159749" y="-107181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3086100" y="-105928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10800000">
            <a:off x="3086100" y="1500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5400000">
            <a:off x="4169909" y="547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alphaModFix amt="50000"/>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10800000">
            <a:off x="6407850" y="2215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alphaModFix amt="50000"/>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6407850" y="-103070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5400000">
            <a:off x="7491659" y="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10800000">
            <a:off x="12798632" y="922224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5400000">
            <a:off x="13882441" y="921271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alphaModFix amt="50000"/>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10800000">
            <a:off x="16120382" y="921271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alphaModFix amt="50000"/>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5400000">
            <a:off x="17204191"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4189304" y="1279785"/>
            <a:ext cx="5744744" cy="2261459"/>
          </a:xfrm>
          <a:prstGeom prst="rect">
            <a:avLst/>
          </a:prstGeom>
        </p:spPr>
        <p:txBody>
          <a:bodyPr anchor="t" rtlCol="false" tIns="0" lIns="0" bIns="0" rIns="0">
            <a:spAutoFit/>
          </a:bodyPr>
          <a:lstStyle/>
          <a:p>
            <a:pPr algn="l">
              <a:lnSpc>
                <a:spcPts val="6018"/>
              </a:lnSpc>
              <a:spcBef>
                <a:spcPct val="0"/>
              </a:spcBef>
            </a:pPr>
            <a:r>
              <a:rPr lang="en-US" sz="4298">
                <a:solidFill>
                  <a:srgbClr val="593C8F"/>
                </a:solidFill>
                <a:latin typeface="League Spartan"/>
                <a:ea typeface="League Spartan"/>
                <a:cs typeface="League Spartan"/>
                <a:sym typeface="League Spartan"/>
              </a:rPr>
              <a:t>APARTMENT MANAGEMENT SYSTEM</a:t>
            </a:r>
          </a:p>
        </p:txBody>
      </p:sp>
      <p:sp>
        <p:nvSpPr>
          <p:cNvPr name="TextBox 21" id="21"/>
          <p:cNvSpPr txBox="true"/>
          <p:nvPr/>
        </p:nvSpPr>
        <p:spPr>
          <a:xfrm rot="0">
            <a:off x="3924051" y="4255558"/>
            <a:ext cx="7623889" cy="1031159"/>
          </a:xfrm>
          <a:prstGeom prst="rect">
            <a:avLst/>
          </a:prstGeom>
        </p:spPr>
        <p:txBody>
          <a:bodyPr anchor="t" rtlCol="false" tIns="0" lIns="0" bIns="0" rIns="0">
            <a:spAutoFit/>
          </a:bodyPr>
          <a:lstStyle/>
          <a:p>
            <a:pPr algn="l" marL="626111" indent="-313055" lvl="1">
              <a:lnSpc>
                <a:spcPts val="4060"/>
              </a:lnSpc>
              <a:buFont typeface="Arial"/>
              <a:buChar char="•"/>
            </a:pPr>
            <a:r>
              <a:rPr lang="en-US" sz="2900">
                <a:solidFill>
                  <a:srgbClr val="000000"/>
                </a:solidFill>
                <a:latin typeface="Poppins"/>
                <a:ea typeface="Poppins"/>
                <a:cs typeface="Poppins"/>
                <a:sym typeface="Poppins"/>
              </a:rPr>
              <a:t>Centralizes apartment operations.</a:t>
            </a:r>
          </a:p>
          <a:p>
            <a:pPr algn="l">
              <a:lnSpc>
                <a:spcPts val="4060"/>
              </a:lnSpc>
              <a:spcBef>
                <a:spcPct val="0"/>
              </a:spcBef>
            </a:pPr>
          </a:p>
        </p:txBody>
      </p:sp>
      <p:sp>
        <p:nvSpPr>
          <p:cNvPr name="TextBox 22" id="22"/>
          <p:cNvSpPr txBox="true"/>
          <p:nvPr/>
        </p:nvSpPr>
        <p:spPr>
          <a:xfrm rot="0">
            <a:off x="4186537" y="3617444"/>
            <a:ext cx="1335980" cy="542864"/>
          </a:xfrm>
          <a:prstGeom prst="rect">
            <a:avLst/>
          </a:prstGeom>
        </p:spPr>
        <p:txBody>
          <a:bodyPr anchor="t" rtlCol="false" tIns="0" lIns="0" bIns="0" rIns="0">
            <a:spAutoFit/>
          </a:bodyPr>
          <a:lstStyle/>
          <a:p>
            <a:pPr algn="l">
              <a:lnSpc>
                <a:spcPts val="4200"/>
              </a:lnSpc>
              <a:spcBef>
                <a:spcPct val="0"/>
              </a:spcBef>
            </a:pPr>
            <a:r>
              <a:rPr lang="en-US" sz="3000" b="true">
                <a:solidFill>
                  <a:srgbClr val="000000"/>
                </a:solidFill>
                <a:latin typeface="Poppins Bold"/>
                <a:ea typeface="Poppins Bold"/>
                <a:cs typeface="Poppins Bold"/>
                <a:sym typeface="Poppins Bold"/>
              </a:rPr>
              <a:t>PROS :</a:t>
            </a:r>
          </a:p>
        </p:txBody>
      </p:sp>
      <p:sp>
        <p:nvSpPr>
          <p:cNvPr name="TextBox 23" id="23"/>
          <p:cNvSpPr txBox="true"/>
          <p:nvPr/>
        </p:nvSpPr>
        <p:spPr>
          <a:xfrm rot="0">
            <a:off x="3933576" y="4914845"/>
            <a:ext cx="7623889" cy="516849"/>
          </a:xfrm>
          <a:prstGeom prst="rect">
            <a:avLst/>
          </a:prstGeom>
        </p:spPr>
        <p:txBody>
          <a:bodyPr anchor="t" rtlCol="false" tIns="0" lIns="0" bIns="0" rIns="0">
            <a:spAutoFit/>
          </a:bodyPr>
          <a:lstStyle/>
          <a:p>
            <a:pPr algn="l" marL="626111" indent="-313055" lvl="1">
              <a:lnSpc>
                <a:spcPts val="4060"/>
              </a:lnSpc>
              <a:buFont typeface="Arial"/>
              <a:buChar char="•"/>
            </a:pPr>
            <a:r>
              <a:rPr lang="en-US" sz="2900">
                <a:solidFill>
                  <a:srgbClr val="000000"/>
                </a:solidFill>
                <a:latin typeface="Poppins"/>
                <a:ea typeface="Poppins"/>
                <a:cs typeface="Poppins"/>
                <a:sym typeface="Poppins"/>
              </a:rPr>
              <a:t>Streamlined Operations</a:t>
            </a:r>
          </a:p>
        </p:txBody>
      </p:sp>
      <p:sp>
        <p:nvSpPr>
          <p:cNvPr name="TextBox 24" id="24"/>
          <p:cNvSpPr txBox="true"/>
          <p:nvPr/>
        </p:nvSpPr>
        <p:spPr>
          <a:xfrm rot="0">
            <a:off x="3933576" y="5650249"/>
            <a:ext cx="7623889" cy="516849"/>
          </a:xfrm>
          <a:prstGeom prst="rect">
            <a:avLst/>
          </a:prstGeom>
        </p:spPr>
        <p:txBody>
          <a:bodyPr anchor="t" rtlCol="false" tIns="0" lIns="0" bIns="0" rIns="0">
            <a:spAutoFit/>
          </a:bodyPr>
          <a:lstStyle/>
          <a:p>
            <a:pPr algn="l" marL="626111" indent="-313055" lvl="1">
              <a:lnSpc>
                <a:spcPts val="4060"/>
              </a:lnSpc>
              <a:buFont typeface="Arial"/>
              <a:buChar char="•"/>
            </a:pPr>
            <a:r>
              <a:rPr lang="en-US" sz="2900">
                <a:solidFill>
                  <a:srgbClr val="000000"/>
                </a:solidFill>
                <a:latin typeface="Poppins"/>
                <a:ea typeface="Poppins"/>
                <a:cs typeface="Poppins"/>
                <a:sym typeface="Poppins"/>
              </a:rPr>
              <a:t>Comprehensive Reporting</a:t>
            </a:r>
          </a:p>
        </p:txBody>
      </p:sp>
      <p:sp>
        <p:nvSpPr>
          <p:cNvPr name="TextBox 25" id="25"/>
          <p:cNvSpPr txBox="true"/>
          <p:nvPr/>
        </p:nvSpPr>
        <p:spPr>
          <a:xfrm rot="0">
            <a:off x="4179779" y="6452329"/>
            <a:ext cx="1335980" cy="542864"/>
          </a:xfrm>
          <a:prstGeom prst="rect">
            <a:avLst/>
          </a:prstGeom>
        </p:spPr>
        <p:txBody>
          <a:bodyPr anchor="t" rtlCol="false" tIns="0" lIns="0" bIns="0" rIns="0">
            <a:spAutoFit/>
          </a:bodyPr>
          <a:lstStyle/>
          <a:p>
            <a:pPr algn="l">
              <a:lnSpc>
                <a:spcPts val="4200"/>
              </a:lnSpc>
              <a:spcBef>
                <a:spcPct val="0"/>
              </a:spcBef>
            </a:pPr>
            <a:r>
              <a:rPr lang="en-US" sz="3000" b="true">
                <a:solidFill>
                  <a:srgbClr val="000000"/>
                </a:solidFill>
                <a:latin typeface="Poppins Bold"/>
                <a:ea typeface="Poppins Bold"/>
                <a:cs typeface="Poppins Bold"/>
                <a:sym typeface="Poppins Bold"/>
              </a:rPr>
              <a:t>CONS :</a:t>
            </a:r>
          </a:p>
        </p:txBody>
      </p:sp>
      <p:sp>
        <p:nvSpPr>
          <p:cNvPr name="TextBox 26" id="26"/>
          <p:cNvSpPr txBox="true"/>
          <p:nvPr/>
        </p:nvSpPr>
        <p:spPr>
          <a:xfrm rot="0">
            <a:off x="3933576" y="7090443"/>
            <a:ext cx="7623889" cy="516890"/>
          </a:xfrm>
          <a:prstGeom prst="rect">
            <a:avLst/>
          </a:prstGeom>
        </p:spPr>
        <p:txBody>
          <a:bodyPr anchor="t" rtlCol="false" tIns="0" lIns="0" bIns="0" rIns="0">
            <a:spAutoFit/>
          </a:bodyPr>
          <a:lstStyle/>
          <a:p>
            <a:pPr algn="l" marL="626111" indent="-313055" lvl="1">
              <a:lnSpc>
                <a:spcPts val="4060"/>
              </a:lnSpc>
              <a:buFont typeface="Arial"/>
              <a:buChar char="•"/>
            </a:pPr>
            <a:r>
              <a:rPr lang="en-US" sz="2900">
                <a:solidFill>
                  <a:srgbClr val="000000"/>
                </a:solidFill>
                <a:latin typeface="Poppins"/>
                <a:ea typeface="Poppins"/>
                <a:cs typeface="Poppins"/>
                <a:sym typeface="Poppins"/>
              </a:rPr>
              <a:t>Complex integration</a:t>
            </a:r>
          </a:p>
        </p:txBody>
      </p:sp>
      <p:sp>
        <p:nvSpPr>
          <p:cNvPr name="TextBox 27" id="27"/>
          <p:cNvSpPr txBox="true"/>
          <p:nvPr/>
        </p:nvSpPr>
        <p:spPr>
          <a:xfrm rot="0">
            <a:off x="3933576" y="7740642"/>
            <a:ext cx="7623889" cy="516849"/>
          </a:xfrm>
          <a:prstGeom prst="rect">
            <a:avLst/>
          </a:prstGeom>
        </p:spPr>
        <p:txBody>
          <a:bodyPr anchor="t" rtlCol="false" tIns="0" lIns="0" bIns="0" rIns="0">
            <a:spAutoFit/>
          </a:bodyPr>
          <a:lstStyle/>
          <a:p>
            <a:pPr algn="l" marL="626111" indent="-313055" lvl="1">
              <a:lnSpc>
                <a:spcPts val="4060"/>
              </a:lnSpc>
              <a:buFont typeface="Arial"/>
              <a:buChar char="•"/>
            </a:pPr>
            <a:r>
              <a:rPr lang="en-US" sz="2900">
                <a:solidFill>
                  <a:srgbClr val="000000"/>
                </a:solidFill>
                <a:latin typeface="Poppins"/>
                <a:ea typeface="Poppins"/>
                <a:cs typeface="Poppins"/>
                <a:sym typeface="Poppins"/>
              </a:rPr>
              <a:t>Ongoing Maintenance</a:t>
            </a:r>
          </a:p>
        </p:txBody>
      </p:sp>
      <p:sp>
        <p:nvSpPr>
          <p:cNvPr name="TextBox 28" id="28"/>
          <p:cNvSpPr txBox="true"/>
          <p:nvPr/>
        </p:nvSpPr>
        <p:spPr>
          <a:xfrm rot="0">
            <a:off x="3933576" y="8390841"/>
            <a:ext cx="7623889" cy="516849"/>
          </a:xfrm>
          <a:prstGeom prst="rect">
            <a:avLst/>
          </a:prstGeom>
        </p:spPr>
        <p:txBody>
          <a:bodyPr anchor="t" rtlCol="false" tIns="0" lIns="0" bIns="0" rIns="0">
            <a:spAutoFit/>
          </a:bodyPr>
          <a:lstStyle/>
          <a:p>
            <a:pPr algn="l" marL="626111" indent="-313055" lvl="1">
              <a:lnSpc>
                <a:spcPts val="4060"/>
              </a:lnSpc>
              <a:buFont typeface="Arial"/>
              <a:buChar char="•"/>
            </a:pPr>
            <a:r>
              <a:rPr lang="en-US" sz="2900">
                <a:solidFill>
                  <a:srgbClr val="000000"/>
                </a:solidFill>
                <a:latin typeface="Poppins"/>
                <a:ea typeface="Poppins"/>
                <a:cs typeface="Poppins"/>
                <a:sym typeface="Poppins"/>
              </a:rPr>
              <a:t>Internet Dependency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TextBox 3" id="3"/>
          <p:cNvSpPr txBox="true"/>
          <p:nvPr/>
        </p:nvSpPr>
        <p:spPr>
          <a:xfrm rot="0">
            <a:off x="1241126" y="1523396"/>
            <a:ext cx="4957463" cy="1499818"/>
          </a:xfrm>
          <a:prstGeom prst="rect">
            <a:avLst/>
          </a:prstGeom>
        </p:spPr>
        <p:txBody>
          <a:bodyPr anchor="t" rtlCol="false" tIns="0" lIns="0" bIns="0" rIns="0">
            <a:spAutoFit/>
          </a:bodyPr>
          <a:lstStyle/>
          <a:p>
            <a:pPr algn="l">
              <a:lnSpc>
                <a:spcPts val="6018"/>
              </a:lnSpc>
              <a:spcBef>
                <a:spcPct val="0"/>
              </a:spcBef>
            </a:pPr>
            <a:r>
              <a:rPr lang="en-US" sz="4298">
                <a:solidFill>
                  <a:srgbClr val="593C8F"/>
                </a:solidFill>
                <a:latin typeface="League Spartan"/>
                <a:ea typeface="League Spartan"/>
                <a:cs typeface="League Spartan"/>
                <a:sym typeface="League Spartan"/>
              </a:rPr>
              <a:t>FOOD DELIVERY SYSTEM</a:t>
            </a:r>
          </a:p>
        </p:txBody>
      </p:sp>
      <p:sp>
        <p:nvSpPr>
          <p:cNvPr name="AutoShape 4" id="4"/>
          <p:cNvSpPr/>
          <p:nvPr/>
        </p:nvSpPr>
        <p:spPr>
          <a:xfrm flipV="true">
            <a:off x="1226949" y="2233059"/>
            <a:ext cx="3254698" cy="19050"/>
          </a:xfrm>
          <a:prstGeom prst="line">
            <a:avLst/>
          </a:prstGeom>
          <a:ln cap="flat" w="38100">
            <a:solidFill>
              <a:srgbClr val="000000"/>
            </a:solidFill>
            <a:prstDash val="solid"/>
            <a:headEnd type="none" len="sm" w="sm"/>
            <a:tailEnd type="none" len="sm" w="sm"/>
          </a:ln>
        </p:spPr>
      </p:sp>
      <p:grpSp>
        <p:nvGrpSpPr>
          <p:cNvPr name="Group 5" id="5"/>
          <p:cNvGrpSpPr/>
          <p:nvPr/>
        </p:nvGrpSpPr>
        <p:grpSpPr>
          <a:xfrm rot="0">
            <a:off x="15201900" y="0"/>
            <a:ext cx="3086100" cy="10287000"/>
            <a:chOff x="0" y="0"/>
            <a:chExt cx="812800" cy="2709333"/>
          </a:xfrm>
        </p:grpSpPr>
        <p:sp>
          <p:nvSpPr>
            <p:cNvPr name="Freeform 6" id="6"/>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896FB9"/>
            </a:solidFill>
          </p:spPr>
        </p:sp>
        <p:sp>
          <p:nvSpPr>
            <p:cNvPr name="TextBox 7" id="7"/>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grpSp>
        <p:nvGrpSpPr>
          <p:cNvPr name="Group 8" id="8"/>
          <p:cNvGrpSpPr>
            <a:grpSpLocks noChangeAspect="true"/>
          </p:cNvGrpSpPr>
          <p:nvPr/>
        </p:nvGrpSpPr>
        <p:grpSpPr>
          <a:xfrm rot="0">
            <a:off x="9493250" y="956528"/>
            <a:ext cx="6289724" cy="8373944"/>
            <a:chOff x="0" y="0"/>
            <a:chExt cx="3663950" cy="4878070"/>
          </a:xfrm>
        </p:grpSpPr>
        <p:sp>
          <p:nvSpPr>
            <p:cNvPr name="Freeform 9" id="9"/>
            <p:cNvSpPr/>
            <p:nvPr/>
          </p:nvSpPr>
          <p:spPr>
            <a:xfrm flipH="false" flipV="false" rot="0">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3"/>
              <a:stretch>
                <a:fillRect l="0" t="-6188" r="0" b="-6188"/>
              </a:stretch>
            </a:blipFill>
          </p:spPr>
        </p:sp>
        <p:sp>
          <p:nvSpPr>
            <p:cNvPr name="Freeform 10" id="10"/>
            <p:cNvSpPr/>
            <p:nvPr/>
          </p:nvSpPr>
          <p:spPr>
            <a:xfrm flipH="false" flipV="false" rot="0">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000000"/>
            </a:solidFill>
          </p:spPr>
        </p:sp>
      </p:grpSp>
      <p:sp>
        <p:nvSpPr>
          <p:cNvPr name="TextBox 11" id="11"/>
          <p:cNvSpPr txBox="true"/>
          <p:nvPr/>
        </p:nvSpPr>
        <p:spPr>
          <a:xfrm rot="0">
            <a:off x="1170605" y="3131966"/>
            <a:ext cx="5744744" cy="542864"/>
          </a:xfrm>
          <a:prstGeom prst="rect">
            <a:avLst/>
          </a:prstGeom>
        </p:spPr>
        <p:txBody>
          <a:bodyPr anchor="t" rtlCol="false" tIns="0" lIns="0" bIns="0" rIns="0">
            <a:spAutoFit/>
          </a:bodyPr>
          <a:lstStyle/>
          <a:p>
            <a:pPr algn="l">
              <a:lnSpc>
                <a:spcPts val="4200"/>
              </a:lnSpc>
            </a:pPr>
            <a:r>
              <a:rPr lang="en-US" sz="3000" b="true">
                <a:solidFill>
                  <a:srgbClr val="000000"/>
                </a:solidFill>
                <a:latin typeface="Poppins Bold"/>
                <a:ea typeface="Poppins Bold"/>
                <a:cs typeface="Poppins Bold"/>
                <a:sym typeface="Poppins Bold"/>
              </a:rPr>
              <a:t>PROS :</a:t>
            </a:r>
          </a:p>
        </p:txBody>
      </p:sp>
      <p:sp>
        <p:nvSpPr>
          <p:cNvPr name="TextBox 12" id="12"/>
          <p:cNvSpPr txBox="true"/>
          <p:nvPr/>
        </p:nvSpPr>
        <p:spPr>
          <a:xfrm rot="0">
            <a:off x="1132505" y="3798655"/>
            <a:ext cx="3078049" cy="414127"/>
          </a:xfrm>
          <a:prstGeom prst="rect">
            <a:avLst/>
          </a:prstGeom>
        </p:spPr>
        <p:txBody>
          <a:bodyPr anchor="t" rtlCol="false" tIns="0" lIns="0" bIns="0" rIns="0">
            <a:spAutoFit/>
          </a:bodyPr>
          <a:lstStyle/>
          <a:p>
            <a:pPr algn="ctr" marL="626111" indent="-313055" lvl="1">
              <a:lnSpc>
                <a:spcPts val="3219"/>
              </a:lnSpc>
              <a:buFont typeface="Arial"/>
              <a:buChar char="•"/>
            </a:pPr>
            <a:r>
              <a:rPr lang="en-US" sz="2900">
                <a:solidFill>
                  <a:srgbClr val="000000"/>
                </a:solidFill>
                <a:latin typeface="DM Sans"/>
                <a:ea typeface="DM Sans"/>
                <a:cs typeface="DM Sans"/>
                <a:sym typeface="DM Sans"/>
              </a:rPr>
              <a:t>Convenience</a:t>
            </a:r>
          </a:p>
        </p:txBody>
      </p:sp>
      <p:sp>
        <p:nvSpPr>
          <p:cNvPr name="TextBox 13" id="13"/>
          <p:cNvSpPr txBox="true"/>
          <p:nvPr/>
        </p:nvSpPr>
        <p:spPr>
          <a:xfrm rot="0">
            <a:off x="1132505" y="4450906"/>
            <a:ext cx="4108919" cy="414127"/>
          </a:xfrm>
          <a:prstGeom prst="rect">
            <a:avLst/>
          </a:prstGeom>
        </p:spPr>
        <p:txBody>
          <a:bodyPr anchor="t" rtlCol="false" tIns="0" lIns="0" bIns="0" rIns="0">
            <a:spAutoFit/>
          </a:bodyPr>
          <a:lstStyle/>
          <a:p>
            <a:pPr algn="ctr" marL="626111" indent="-313055" lvl="1">
              <a:lnSpc>
                <a:spcPts val="3219"/>
              </a:lnSpc>
              <a:buFont typeface="Arial"/>
              <a:buChar char="•"/>
            </a:pPr>
            <a:r>
              <a:rPr lang="en-US" sz="2900">
                <a:solidFill>
                  <a:srgbClr val="000000"/>
                </a:solidFill>
                <a:latin typeface="DM Sans"/>
                <a:ea typeface="DM Sans"/>
                <a:cs typeface="DM Sans"/>
                <a:sym typeface="DM Sans"/>
              </a:rPr>
              <a:t>Real-Time Tracking</a:t>
            </a:r>
          </a:p>
        </p:txBody>
      </p:sp>
      <p:sp>
        <p:nvSpPr>
          <p:cNvPr name="TextBox 14" id="14"/>
          <p:cNvSpPr txBox="true"/>
          <p:nvPr/>
        </p:nvSpPr>
        <p:spPr>
          <a:xfrm rot="0">
            <a:off x="1132505" y="5103158"/>
            <a:ext cx="5168817" cy="414127"/>
          </a:xfrm>
          <a:prstGeom prst="rect">
            <a:avLst/>
          </a:prstGeom>
        </p:spPr>
        <p:txBody>
          <a:bodyPr anchor="t" rtlCol="false" tIns="0" lIns="0" bIns="0" rIns="0">
            <a:spAutoFit/>
          </a:bodyPr>
          <a:lstStyle/>
          <a:p>
            <a:pPr algn="ctr" marL="626111" indent="-313055" lvl="1">
              <a:lnSpc>
                <a:spcPts val="3219"/>
              </a:lnSpc>
              <a:buFont typeface="Arial"/>
              <a:buChar char="•"/>
            </a:pPr>
            <a:r>
              <a:rPr lang="en-US" sz="2900">
                <a:solidFill>
                  <a:srgbClr val="000000"/>
                </a:solidFill>
                <a:latin typeface="DM Sans"/>
                <a:ea typeface="DM Sans"/>
                <a:cs typeface="DM Sans"/>
                <a:sym typeface="DM Sans"/>
              </a:rPr>
              <a:t>Multiple Payment Options</a:t>
            </a:r>
          </a:p>
        </p:txBody>
      </p:sp>
      <p:sp>
        <p:nvSpPr>
          <p:cNvPr name="TextBox 15" id="15"/>
          <p:cNvSpPr txBox="true"/>
          <p:nvPr/>
        </p:nvSpPr>
        <p:spPr>
          <a:xfrm rot="0">
            <a:off x="1140959" y="5755410"/>
            <a:ext cx="4425105" cy="414127"/>
          </a:xfrm>
          <a:prstGeom prst="rect">
            <a:avLst/>
          </a:prstGeom>
        </p:spPr>
        <p:txBody>
          <a:bodyPr anchor="t" rtlCol="false" tIns="0" lIns="0" bIns="0" rIns="0">
            <a:spAutoFit/>
          </a:bodyPr>
          <a:lstStyle/>
          <a:p>
            <a:pPr algn="ctr" marL="626111" indent="-313055" lvl="1">
              <a:lnSpc>
                <a:spcPts val="3219"/>
              </a:lnSpc>
              <a:buFont typeface="Arial"/>
              <a:buChar char="•"/>
            </a:pPr>
            <a:r>
              <a:rPr lang="en-US" sz="2900">
                <a:solidFill>
                  <a:srgbClr val="000000"/>
                </a:solidFill>
                <a:latin typeface="DM Sans"/>
                <a:ea typeface="DM Sans"/>
                <a:cs typeface="DM Sans"/>
                <a:sym typeface="DM Sans"/>
              </a:rPr>
              <a:t>Customizable Orders</a:t>
            </a:r>
          </a:p>
        </p:txBody>
      </p:sp>
      <p:sp>
        <p:nvSpPr>
          <p:cNvPr name="TextBox 16" id="16"/>
          <p:cNvSpPr txBox="true"/>
          <p:nvPr/>
        </p:nvSpPr>
        <p:spPr>
          <a:xfrm rot="0">
            <a:off x="1180130" y="6378207"/>
            <a:ext cx="5744744" cy="542864"/>
          </a:xfrm>
          <a:prstGeom prst="rect">
            <a:avLst/>
          </a:prstGeom>
        </p:spPr>
        <p:txBody>
          <a:bodyPr anchor="t" rtlCol="false" tIns="0" lIns="0" bIns="0" rIns="0">
            <a:spAutoFit/>
          </a:bodyPr>
          <a:lstStyle/>
          <a:p>
            <a:pPr algn="l">
              <a:lnSpc>
                <a:spcPts val="4200"/>
              </a:lnSpc>
            </a:pPr>
            <a:r>
              <a:rPr lang="en-US" sz="3000" b="true">
                <a:solidFill>
                  <a:srgbClr val="000000"/>
                </a:solidFill>
                <a:latin typeface="Poppins Bold"/>
                <a:ea typeface="Poppins Bold"/>
                <a:cs typeface="Poppins Bold"/>
                <a:sym typeface="Poppins Bold"/>
              </a:rPr>
              <a:t>CONS :</a:t>
            </a:r>
          </a:p>
        </p:txBody>
      </p:sp>
      <p:sp>
        <p:nvSpPr>
          <p:cNvPr name="TextBox 17" id="17"/>
          <p:cNvSpPr txBox="true"/>
          <p:nvPr/>
        </p:nvSpPr>
        <p:spPr>
          <a:xfrm rot="0">
            <a:off x="1142030" y="7235396"/>
            <a:ext cx="3292798" cy="414127"/>
          </a:xfrm>
          <a:prstGeom prst="rect">
            <a:avLst/>
          </a:prstGeom>
        </p:spPr>
        <p:txBody>
          <a:bodyPr anchor="t" rtlCol="false" tIns="0" lIns="0" bIns="0" rIns="0">
            <a:spAutoFit/>
          </a:bodyPr>
          <a:lstStyle/>
          <a:p>
            <a:pPr algn="ctr" marL="626111" indent="-313055" lvl="1">
              <a:lnSpc>
                <a:spcPts val="3219"/>
              </a:lnSpc>
              <a:buFont typeface="Arial"/>
              <a:buChar char="•"/>
            </a:pPr>
            <a:r>
              <a:rPr lang="en-US" sz="2900">
                <a:solidFill>
                  <a:srgbClr val="000000"/>
                </a:solidFill>
                <a:latin typeface="DM Sans"/>
                <a:ea typeface="DM Sans"/>
                <a:cs typeface="DM Sans"/>
                <a:sym typeface="DM Sans"/>
              </a:rPr>
              <a:t>Delivery Costs</a:t>
            </a:r>
          </a:p>
        </p:txBody>
      </p:sp>
      <p:sp>
        <p:nvSpPr>
          <p:cNvPr name="TextBox 18" id="18"/>
          <p:cNvSpPr txBox="true"/>
          <p:nvPr/>
        </p:nvSpPr>
        <p:spPr>
          <a:xfrm rot="0">
            <a:off x="1142030" y="7887647"/>
            <a:ext cx="5168817" cy="414127"/>
          </a:xfrm>
          <a:prstGeom prst="rect">
            <a:avLst/>
          </a:prstGeom>
        </p:spPr>
        <p:txBody>
          <a:bodyPr anchor="t" rtlCol="false" tIns="0" lIns="0" bIns="0" rIns="0">
            <a:spAutoFit/>
          </a:bodyPr>
          <a:lstStyle/>
          <a:p>
            <a:pPr algn="ctr" marL="626111" indent="-313055" lvl="1">
              <a:lnSpc>
                <a:spcPts val="3219"/>
              </a:lnSpc>
              <a:buFont typeface="Arial"/>
              <a:buChar char="•"/>
            </a:pPr>
            <a:r>
              <a:rPr lang="en-US" sz="2900">
                <a:solidFill>
                  <a:srgbClr val="000000"/>
                </a:solidFill>
                <a:latin typeface="DM Sans"/>
                <a:ea typeface="DM Sans"/>
                <a:cs typeface="DM Sans"/>
                <a:sym typeface="DM Sans"/>
              </a:rPr>
              <a:t>Service Quality Variability</a:t>
            </a:r>
          </a:p>
        </p:txBody>
      </p:sp>
      <p:sp>
        <p:nvSpPr>
          <p:cNvPr name="TextBox 19" id="19"/>
          <p:cNvSpPr txBox="true"/>
          <p:nvPr/>
        </p:nvSpPr>
        <p:spPr>
          <a:xfrm rot="0">
            <a:off x="1142030" y="8539899"/>
            <a:ext cx="5782844" cy="414127"/>
          </a:xfrm>
          <a:prstGeom prst="rect">
            <a:avLst/>
          </a:prstGeom>
        </p:spPr>
        <p:txBody>
          <a:bodyPr anchor="t" rtlCol="false" tIns="0" lIns="0" bIns="0" rIns="0">
            <a:spAutoFit/>
          </a:bodyPr>
          <a:lstStyle/>
          <a:p>
            <a:pPr algn="ctr" marL="626111" indent="-313055" lvl="1">
              <a:lnSpc>
                <a:spcPts val="3219"/>
              </a:lnSpc>
              <a:buFont typeface="Arial"/>
              <a:buChar char="•"/>
            </a:pPr>
            <a:r>
              <a:rPr lang="en-US" sz="2900">
                <a:solidFill>
                  <a:srgbClr val="000000"/>
                </a:solidFill>
                <a:latin typeface="DM Sans"/>
                <a:ea typeface="DM Sans"/>
                <a:cs typeface="DM Sans"/>
                <a:sym typeface="DM Sans"/>
              </a:rPr>
              <a:t>Dependency on Technology:</a:t>
            </a:r>
          </a:p>
        </p:txBody>
      </p:sp>
      <p:sp>
        <p:nvSpPr>
          <p:cNvPr name="TextBox 20" id="20"/>
          <p:cNvSpPr txBox="true"/>
          <p:nvPr/>
        </p:nvSpPr>
        <p:spPr>
          <a:xfrm rot="0">
            <a:off x="1140959" y="9192151"/>
            <a:ext cx="3079120" cy="414127"/>
          </a:xfrm>
          <a:prstGeom prst="rect">
            <a:avLst/>
          </a:prstGeom>
        </p:spPr>
        <p:txBody>
          <a:bodyPr anchor="t" rtlCol="false" tIns="0" lIns="0" bIns="0" rIns="0">
            <a:spAutoFit/>
          </a:bodyPr>
          <a:lstStyle/>
          <a:p>
            <a:pPr algn="ctr" marL="626111" indent="-313055" lvl="1">
              <a:lnSpc>
                <a:spcPts val="3219"/>
              </a:lnSpc>
              <a:buFont typeface="Arial"/>
              <a:buChar char="•"/>
            </a:pPr>
            <a:r>
              <a:rPr lang="en-US" sz="2900">
                <a:solidFill>
                  <a:srgbClr val="000000"/>
                </a:solidFill>
                <a:latin typeface="DM Sans"/>
                <a:ea typeface="DM Sans"/>
                <a:cs typeface="DM Sans"/>
                <a:sym typeface="DM Sans"/>
              </a:rPr>
              <a:t>Competition</a:t>
            </a:r>
          </a:p>
        </p:txBody>
      </p:sp>
      <p:sp>
        <p:nvSpPr>
          <p:cNvPr name="Freeform 21" id="21"/>
          <p:cNvSpPr/>
          <p:nvPr/>
        </p:nvSpPr>
        <p:spPr>
          <a:xfrm flipH="false" flipV="false" rot="-10800000">
            <a:off x="0" y="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5400000">
            <a:off x="1083809" y="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23" id="23"/>
          <p:cNvSpPr/>
          <p:nvPr/>
        </p:nvSpPr>
        <p:spPr>
          <a:xfrm flipH="false" flipV="false" rot="-10800000">
            <a:off x="3321750" y="9525"/>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5400000">
            <a:off x="4405559" y="9525"/>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alphaModFix amt="50000"/>
              <a:extLst>
                <a:ext uri="{96DAC541-7B7A-43D3-8B79-37D633B846F1}">
                  <asvg:svgBlip xmlns:asvg="http://schemas.microsoft.com/office/drawing/2016/SVG/main" r:embed="rId9"/>
                </a:ext>
              </a:extLst>
            </a:blip>
            <a:stretch>
              <a:fillRect l="0" t="0" r="0" b="0"/>
            </a:stretch>
          </a:blipFill>
        </p:spPr>
      </p:sp>
      <p:sp>
        <p:nvSpPr>
          <p:cNvPr name="Freeform 25" id="25"/>
          <p:cNvSpPr/>
          <p:nvPr/>
        </p:nvSpPr>
        <p:spPr>
          <a:xfrm flipH="false" flipV="false" rot="5400000">
            <a:off x="0" y="111238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alphaModFix amt="50000"/>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499600" cy="10287000"/>
            <a:chOff x="0" y="0"/>
            <a:chExt cx="2501952" cy="2709333"/>
          </a:xfrm>
        </p:grpSpPr>
        <p:sp>
          <p:nvSpPr>
            <p:cNvPr name="Freeform 3" id="3"/>
            <p:cNvSpPr/>
            <p:nvPr/>
          </p:nvSpPr>
          <p:spPr>
            <a:xfrm flipH="false" flipV="false" rot="0">
              <a:off x="0" y="0"/>
              <a:ext cx="2501952" cy="2709333"/>
            </a:xfrm>
            <a:custGeom>
              <a:avLst/>
              <a:gdLst/>
              <a:ahLst/>
              <a:cxnLst/>
              <a:rect r="r" b="b" t="t" l="l"/>
              <a:pathLst>
                <a:path h="2709333" w="2501952">
                  <a:moveTo>
                    <a:pt x="0" y="0"/>
                  </a:moveTo>
                  <a:lnTo>
                    <a:pt x="2501952" y="0"/>
                  </a:lnTo>
                  <a:lnTo>
                    <a:pt x="2501952" y="2709333"/>
                  </a:lnTo>
                  <a:lnTo>
                    <a:pt x="0" y="2709333"/>
                  </a:lnTo>
                  <a:close/>
                </a:path>
              </a:pathLst>
            </a:custGeom>
            <a:solidFill>
              <a:srgbClr val="896FB9"/>
            </a:solidFill>
          </p:spPr>
        </p:sp>
        <p:sp>
          <p:nvSpPr>
            <p:cNvPr name="TextBox 4" id="4"/>
            <p:cNvSpPr txBox="true"/>
            <p:nvPr/>
          </p:nvSpPr>
          <p:spPr>
            <a:xfrm>
              <a:off x="0" y="-47625"/>
              <a:ext cx="2501952" cy="2756958"/>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20" y="1513871"/>
            <a:ext cx="6417963" cy="738238"/>
          </a:xfrm>
          <a:prstGeom prst="rect">
            <a:avLst/>
          </a:prstGeom>
        </p:spPr>
        <p:txBody>
          <a:bodyPr anchor="t" rtlCol="false" tIns="0" lIns="0" bIns="0" rIns="0">
            <a:spAutoFit/>
          </a:bodyPr>
          <a:lstStyle/>
          <a:p>
            <a:pPr algn="l">
              <a:lnSpc>
                <a:spcPts val="6018"/>
              </a:lnSpc>
              <a:spcBef>
                <a:spcPct val="0"/>
              </a:spcBef>
            </a:pPr>
            <a:r>
              <a:rPr lang="en-US" sz="4298">
                <a:solidFill>
                  <a:srgbClr val="FFFFFF"/>
                </a:solidFill>
                <a:latin typeface="League Spartan"/>
                <a:ea typeface="League Spartan"/>
                <a:cs typeface="League Spartan"/>
                <a:sym typeface="League Spartan"/>
              </a:rPr>
              <a:t>FINANCIAL VISTA</a:t>
            </a:r>
          </a:p>
        </p:txBody>
      </p:sp>
      <p:sp>
        <p:nvSpPr>
          <p:cNvPr name="AutoShape 6" id="6"/>
          <p:cNvSpPr/>
          <p:nvPr/>
        </p:nvSpPr>
        <p:spPr>
          <a:xfrm flipV="true">
            <a:off x="1029792" y="2233059"/>
            <a:ext cx="5761990" cy="19050"/>
          </a:xfrm>
          <a:prstGeom prst="line">
            <a:avLst/>
          </a:prstGeom>
          <a:ln cap="flat" w="38100">
            <a:solidFill>
              <a:srgbClr val="FFFFFF"/>
            </a:solidFill>
            <a:prstDash val="solid"/>
            <a:headEnd type="none" len="sm" w="sm"/>
            <a:tailEnd type="none" len="sm" w="sm"/>
          </a:ln>
        </p:spPr>
      </p:sp>
      <p:grpSp>
        <p:nvGrpSpPr>
          <p:cNvPr name="Group 7" id="7"/>
          <p:cNvGrpSpPr>
            <a:grpSpLocks noChangeAspect="true"/>
          </p:cNvGrpSpPr>
          <p:nvPr/>
        </p:nvGrpSpPr>
        <p:grpSpPr>
          <a:xfrm rot="0">
            <a:off x="8199639" y="1223375"/>
            <a:ext cx="7618923" cy="7868824"/>
            <a:chOff x="0" y="0"/>
            <a:chExt cx="6350000" cy="6558280"/>
          </a:xfrm>
        </p:grpSpPr>
        <p:sp>
          <p:nvSpPr>
            <p:cNvPr name="Freeform 8" id="8"/>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l="-5354" t="0" r="-5354" b="0"/>
              </a:stretch>
            </a:blipFill>
          </p:spPr>
        </p:sp>
        <p:sp>
          <p:nvSpPr>
            <p:cNvPr name="Freeform 9" id="9"/>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D2D2D2"/>
            </a:solidFill>
          </p:spPr>
        </p:sp>
      </p:grpSp>
      <p:sp>
        <p:nvSpPr>
          <p:cNvPr name="TextBox 10" id="10"/>
          <p:cNvSpPr txBox="true"/>
          <p:nvPr/>
        </p:nvSpPr>
        <p:spPr>
          <a:xfrm rot="0">
            <a:off x="1028720" y="952500"/>
            <a:ext cx="3255770" cy="628011"/>
          </a:xfrm>
          <a:prstGeom prst="rect">
            <a:avLst/>
          </a:prstGeom>
        </p:spPr>
        <p:txBody>
          <a:bodyPr anchor="t" rtlCol="false" tIns="0" lIns="0" bIns="0" rIns="0">
            <a:spAutoFit/>
          </a:bodyPr>
          <a:lstStyle/>
          <a:p>
            <a:pPr algn="l">
              <a:lnSpc>
                <a:spcPts val="5080"/>
              </a:lnSpc>
              <a:spcBef>
                <a:spcPct val="0"/>
              </a:spcBef>
            </a:pPr>
            <a:r>
              <a:rPr lang="en-US" b="true" sz="3629">
                <a:solidFill>
                  <a:srgbClr val="FFFFFF"/>
                </a:solidFill>
                <a:latin typeface="Lato Bold"/>
                <a:ea typeface="Lato Bold"/>
                <a:cs typeface="Lato Bold"/>
                <a:sym typeface="Lato Bold"/>
              </a:rPr>
              <a:t>OUR PROJECT</a:t>
            </a:r>
          </a:p>
        </p:txBody>
      </p:sp>
      <p:sp>
        <p:nvSpPr>
          <p:cNvPr name="TextBox 11" id="11"/>
          <p:cNvSpPr txBox="true"/>
          <p:nvPr/>
        </p:nvSpPr>
        <p:spPr>
          <a:xfrm rot="0">
            <a:off x="1108707" y="2823609"/>
            <a:ext cx="1229046" cy="542864"/>
          </a:xfrm>
          <a:prstGeom prst="rect">
            <a:avLst/>
          </a:prstGeom>
        </p:spPr>
        <p:txBody>
          <a:bodyPr anchor="t" rtlCol="false" tIns="0" lIns="0" bIns="0" rIns="0">
            <a:spAutoFit/>
          </a:bodyPr>
          <a:lstStyle/>
          <a:p>
            <a:pPr algn="l">
              <a:lnSpc>
                <a:spcPts val="4200"/>
              </a:lnSpc>
              <a:spcBef>
                <a:spcPct val="0"/>
              </a:spcBef>
            </a:pPr>
            <a:r>
              <a:rPr lang="en-US" sz="3000" b="true">
                <a:solidFill>
                  <a:srgbClr val="FFFFFF"/>
                </a:solidFill>
                <a:latin typeface="Poppins Bold"/>
                <a:ea typeface="Poppins Bold"/>
                <a:cs typeface="Poppins Bold"/>
                <a:sym typeface="Poppins Bold"/>
              </a:rPr>
              <a:t>PROS :</a:t>
            </a:r>
          </a:p>
        </p:txBody>
      </p:sp>
      <p:sp>
        <p:nvSpPr>
          <p:cNvPr name="TextBox 12" id="12"/>
          <p:cNvSpPr txBox="true"/>
          <p:nvPr/>
        </p:nvSpPr>
        <p:spPr>
          <a:xfrm rot="0">
            <a:off x="809916" y="3574275"/>
            <a:ext cx="5981866" cy="414127"/>
          </a:xfrm>
          <a:prstGeom prst="rect">
            <a:avLst/>
          </a:prstGeom>
        </p:spPr>
        <p:txBody>
          <a:bodyPr anchor="t" rtlCol="false" tIns="0" lIns="0" bIns="0" rIns="0">
            <a:spAutoFit/>
          </a:bodyPr>
          <a:lstStyle/>
          <a:p>
            <a:pPr algn="ctr" marL="626111" indent="-313055" lvl="1">
              <a:lnSpc>
                <a:spcPts val="3219"/>
              </a:lnSpc>
              <a:buFont typeface="Arial"/>
              <a:buChar char="•"/>
            </a:pPr>
            <a:r>
              <a:rPr lang="en-US" sz="2900">
                <a:solidFill>
                  <a:srgbClr val="FFFFFF"/>
                </a:solidFill>
                <a:latin typeface="DM Sans"/>
                <a:ea typeface="DM Sans"/>
                <a:cs typeface="DM Sans"/>
                <a:sym typeface="DM Sans"/>
              </a:rPr>
              <a:t>Real-Time Expense Tracking</a:t>
            </a:r>
          </a:p>
        </p:txBody>
      </p:sp>
      <p:sp>
        <p:nvSpPr>
          <p:cNvPr name="TextBox 13" id="13"/>
          <p:cNvSpPr txBox="true"/>
          <p:nvPr/>
        </p:nvSpPr>
        <p:spPr>
          <a:xfrm rot="0">
            <a:off x="788908" y="4208151"/>
            <a:ext cx="4821821" cy="814156"/>
          </a:xfrm>
          <a:prstGeom prst="rect">
            <a:avLst/>
          </a:prstGeom>
        </p:spPr>
        <p:txBody>
          <a:bodyPr anchor="t" rtlCol="false" tIns="0" lIns="0" bIns="0" rIns="0">
            <a:spAutoFit/>
          </a:bodyPr>
          <a:lstStyle/>
          <a:p>
            <a:pPr algn="ctr" marL="626111" indent="-313055" lvl="1">
              <a:lnSpc>
                <a:spcPts val="3219"/>
              </a:lnSpc>
              <a:buFont typeface="Arial"/>
              <a:buChar char="•"/>
            </a:pPr>
            <a:r>
              <a:rPr lang="en-US" sz="2900">
                <a:solidFill>
                  <a:srgbClr val="FFFFFF"/>
                </a:solidFill>
                <a:latin typeface="DM Sans"/>
                <a:ea typeface="DM Sans"/>
                <a:cs typeface="DM Sans"/>
                <a:sym typeface="DM Sans"/>
              </a:rPr>
              <a:t>Budget Management</a:t>
            </a:r>
          </a:p>
          <a:p>
            <a:pPr algn="ctr">
              <a:lnSpc>
                <a:spcPts val="3219"/>
              </a:lnSpc>
            </a:pPr>
          </a:p>
        </p:txBody>
      </p:sp>
      <p:sp>
        <p:nvSpPr>
          <p:cNvPr name="TextBox 14" id="14"/>
          <p:cNvSpPr txBox="true"/>
          <p:nvPr/>
        </p:nvSpPr>
        <p:spPr>
          <a:xfrm rot="0">
            <a:off x="788908" y="4846305"/>
            <a:ext cx="6002873" cy="814156"/>
          </a:xfrm>
          <a:prstGeom prst="rect">
            <a:avLst/>
          </a:prstGeom>
        </p:spPr>
        <p:txBody>
          <a:bodyPr anchor="t" rtlCol="false" tIns="0" lIns="0" bIns="0" rIns="0">
            <a:spAutoFit/>
          </a:bodyPr>
          <a:lstStyle/>
          <a:p>
            <a:pPr algn="l" marL="626111" indent="-313055" lvl="1">
              <a:lnSpc>
                <a:spcPts val="3219"/>
              </a:lnSpc>
              <a:buFont typeface="Arial"/>
              <a:buChar char="•"/>
            </a:pPr>
            <a:r>
              <a:rPr lang="en-US" sz="2900">
                <a:solidFill>
                  <a:srgbClr val="FFFFFF"/>
                </a:solidFill>
                <a:latin typeface="DM Sans"/>
                <a:ea typeface="DM Sans"/>
                <a:cs typeface="DM Sans"/>
                <a:sym typeface="DM Sans"/>
              </a:rPr>
              <a:t>   Enhanced Financial Insights</a:t>
            </a:r>
          </a:p>
          <a:p>
            <a:pPr algn="l">
              <a:lnSpc>
                <a:spcPts val="3219"/>
              </a:lnSpc>
            </a:pPr>
          </a:p>
        </p:txBody>
      </p:sp>
      <p:sp>
        <p:nvSpPr>
          <p:cNvPr name="TextBox 15" id="15"/>
          <p:cNvSpPr txBox="true"/>
          <p:nvPr/>
        </p:nvSpPr>
        <p:spPr>
          <a:xfrm rot="0">
            <a:off x="1110850" y="6090350"/>
            <a:ext cx="1482008" cy="542864"/>
          </a:xfrm>
          <a:prstGeom prst="rect">
            <a:avLst/>
          </a:prstGeom>
        </p:spPr>
        <p:txBody>
          <a:bodyPr anchor="t" rtlCol="false" tIns="0" lIns="0" bIns="0" rIns="0">
            <a:spAutoFit/>
          </a:bodyPr>
          <a:lstStyle/>
          <a:p>
            <a:pPr algn="l">
              <a:lnSpc>
                <a:spcPts val="4200"/>
              </a:lnSpc>
              <a:spcBef>
                <a:spcPct val="0"/>
              </a:spcBef>
            </a:pPr>
            <a:r>
              <a:rPr lang="en-US" sz="3000" b="true">
                <a:solidFill>
                  <a:srgbClr val="FFFFFF"/>
                </a:solidFill>
                <a:latin typeface="Poppins Bold"/>
                <a:ea typeface="Poppins Bold"/>
                <a:cs typeface="Poppins Bold"/>
                <a:sym typeface="Poppins Bold"/>
              </a:rPr>
              <a:t>CONS : </a:t>
            </a:r>
          </a:p>
        </p:txBody>
      </p:sp>
      <p:sp>
        <p:nvSpPr>
          <p:cNvPr name="TextBox 16" id="16"/>
          <p:cNvSpPr txBox="true"/>
          <p:nvPr/>
        </p:nvSpPr>
        <p:spPr>
          <a:xfrm rot="0">
            <a:off x="788908" y="6884615"/>
            <a:ext cx="6547958" cy="814156"/>
          </a:xfrm>
          <a:prstGeom prst="rect">
            <a:avLst/>
          </a:prstGeom>
        </p:spPr>
        <p:txBody>
          <a:bodyPr anchor="t" rtlCol="false" tIns="0" lIns="0" bIns="0" rIns="0">
            <a:spAutoFit/>
          </a:bodyPr>
          <a:lstStyle/>
          <a:p>
            <a:pPr algn="l" marL="626111" indent="-313055" lvl="1">
              <a:lnSpc>
                <a:spcPts val="3219"/>
              </a:lnSpc>
              <a:buFont typeface="Arial"/>
              <a:buChar char="•"/>
            </a:pPr>
            <a:r>
              <a:rPr lang="en-US" sz="2900">
                <a:solidFill>
                  <a:srgbClr val="FFFFFF"/>
                </a:solidFill>
                <a:latin typeface="DM Sans"/>
                <a:ea typeface="DM Sans"/>
                <a:cs typeface="DM Sans"/>
                <a:sym typeface="DM Sans"/>
              </a:rPr>
              <a:t>Security Concerns</a:t>
            </a:r>
          </a:p>
          <a:p>
            <a:pPr algn="l">
              <a:lnSpc>
                <a:spcPts val="3219"/>
              </a:lnSpc>
            </a:pPr>
          </a:p>
        </p:txBody>
      </p:sp>
      <p:sp>
        <p:nvSpPr>
          <p:cNvPr name="TextBox 17" id="17"/>
          <p:cNvSpPr txBox="true"/>
          <p:nvPr/>
        </p:nvSpPr>
        <p:spPr>
          <a:xfrm rot="0">
            <a:off x="769858" y="7557139"/>
            <a:ext cx="6547958" cy="814156"/>
          </a:xfrm>
          <a:prstGeom prst="rect">
            <a:avLst/>
          </a:prstGeom>
        </p:spPr>
        <p:txBody>
          <a:bodyPr anchor="t" rtlCol="false" tIns="0" lIns="0" bIns="0" rIns="0">
            <a:spAutoFit/>
          </a:bodyPr>
          <a:lstStyle/>
          <a:p>
            <a:pPr algn="l" marL="626111" indent="-313055" lvl="1">
              <a:lnSpc>
                <a:spcPts val="3219"/>
              </a:lnSpc>
              <a:buFont typeface="Arial"/>
              <a:buChar char="•"/>
            </a:pPr>
            <a:r>
              <a:rPr lang="en-US" sz="2900">
                <a:solidFill>
                  <a:srgbClr val="FFFFFF"/>
                </a:solidFill>
                <a:latin typeface="DM Sans"/>
                <a:ea typeface="DM Sans"/>
                <a:cs typeface="DM Sans"/>
                <a:sym typeface="DM Sans"/>
              </a:rPr>
              <a:t>Integration Complexity</a:t>
            </a:r>
          </a:p>
          <a:p>
            <a:pPr algn="l">
              <a:lnSpc>
                <a:spcPts val="3219"/>
              </a:lnSpc>
            </a:pPr>
          </a:p>
        </p:txBody>
      </p:sp>
      <p:sp>
        <p:nvSpPr>
          <p:cNvPr name="TextBox 18" id="18"/>
          <p:cNvSpPr txBox="true"/>
          <p:nvPr/>
        </p:nvSpPr>
        <p:spPr>
          <a:xfrm rot="0">
            <a:off x="741283" y="8304042"/>
            <a:ext cx="6547958" cy="814156"/>
          </a:xfrm>
          <a:prstGeom prst="rect">
            <a:avLst/>
          </a:prstGeom>
        </p:spPr>
        <p:txBody>
          <a:bodyPr anchor="t" rtlCol="false" tIns="0" lIns="0" bIns="0" rIns="0">
            <a:spAutoFit/>
          </a:bodyPr>
          <a:lstStyle/>
          <a:p>
            <a:pPr algn="l" marL="626111" indent="-313055" lvl="1">
              <a:lnSpc>
                <a:spcPts val="3219"/>
              </a:lnSpc>
              <a:buFont typeface="Arial"/>
              <a:buChar char="•"/>
            </a:pPr>
            <a:r>
              <a:rPr lang="en-US" sz="2900">
                <a:solidFill>
                  <a:srgbClr val="FFFFFF"/>
                </a:solidFill>
                <a:latin typeface="DM Sans"/>
                <a:ea typeface="DM Sans"/>
                <a:cs typeface="DM Sans"/>
                <a:sym typeface="DM Sans"/>
              </a:rPr>
              <a:t>Potential Data Entry Errors</a:t>
            </a:r>
          </a:p>
          <a:p>
            <a:pPr algn="l">
              <a:lnSpc>
                <a:spcPts val="3219"/>
              </a:lnSpc>
            </a:pPr>
          </a:p>
        </p:txBody>
      </p:sp>
      <p:sp>
        <p:nvSpPr>
          <p:cNvPr name="TextBox 19" id="19"/>
          <p:cNvSpPr txBox="true"/>
          <p:nvPr/>
        </p:nvSpPr>
        <p:spPr>
          <a:xfrm rot="0">
            <a:off x="788908" y="5491498"/>
            <a:ext cx="6002873" cy="414127"/>
          </a:xfrm>
          <a:prstGeom prst="rect">
            <a:avLst/>
          </a:prstGeom>
        </p:spPr>
        <p:txBody>
          <a:bodyPr anchor="t" rtlCol="false" tIns="0" lIns="0" bIns="0" rIns="0">
            <a:spAutoFit/>
          </a:bodyPr>
          <a:lstStyle/>
          <a:p>
            <a:pPr algn="l" marL="626111" indent="-313055" lvl="1">
              <a:lnSpc>
                <a:spcPts val="3219"/>
              </a:lnSpc>
              <a:buFont typeface="Arial"/>
              <a:buChar char="•"/>
            </a:pPr>
            <a:r>
              <a:rPr lang="en-US" sz="2900">
                <a:solidFill>
                  <a:srgbClr val="FFFFFF"/>
                </a:solidFill>
                <a:latin typeface="DM Sans"/>
                <a:ea typeface="DM Sans"/>
                <a:cs typeface="DM Sans"/>
                <a:sym typeface="DM Sans"/>
              </a:rPr>
              <a:t>   User-Friendly Interface</a:t>
            </a:r>
          </a:p>
        </p:txBody>
      </p:sp>
      <p:sp>
        <p:nvSpPr>
          <p:cNvPr name="TextBox 20" id="20"/>
          <p:cNvSpPr txBox="true"/>
          <p:nvPr/>
        </p:nvSpPr>
        <p:spPr>
          <a:xfrm rot="0">
            <a:off x="760333" y="9005653"/>
            <a:ext cx="6547958" cy="414127"/>
          </a:xfrm>
          <a:prstGeom prst="rect">
            <a:avLst/>
          </a:prstGeom>
        </p:spPr>
        <p:txBody>
          <a:bodyPr anchor="t" rtlCol="false" tIns="0" lIns="0" bIns="0" rIns="0">
            <a:spAutoFit/>
          </a:bodyPr>
          <a:lstStyle/>
          <a:p>
            <a:pPr algn="l" marL="626111" indent="-313055" lvl="1">
              <a:lnSpc>
                <a:spcPts val="3219"/>
              </a:lnSpc>
              <a:buFont typeface="Arial"/>
              <a:buChar char="•"/>
            </a:pPr>
            <a:r>
              <a:rPr lang="en-US" sz="2900">
                <a:solidFill>
                  <a:srgbClr val="FFFFFF"/>
                </a:solidFill>
                <a:latin typeface="DM Sans"/>
                <a:ea typeface="DM Sans"/>
                <a:cs typeface="DM Sans"/>
                <a:sym typeface="DM Sans"/>
              </a:rPr>
              <a:t>Data Entry Errors</a:t>
            </a:r>
          </a:p>
        </p:txBody>
      </p:sp>
      <p:sp>
        <p:nvSpPr>
          <p:cNvPr name="Freeform 21" id="21"/>
          <p:cNvSpPr/>
          <p:nvPr/>
        </p:nvSpPr>
        <p:spPr>
          <a:xfrm flipH="false" flipV="false" rot="-10800000">
            <a:off x="13904606" y="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22" id="22"/>
          <p:cNvSpPr/>
          <p:nvPr/>
        </p:nvSpPr>
        <p:spPr>
          <a:xfrm flipH="false" flipV="false" rot="-5400000">
            <a:off x="14988415" y="-1905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23" id="23"/>
          <p:cNvSpPr/>
          <p:nvPr/>
        </p:nvSpPr>
        <p:spPr>
          <a:xfrm flipH="false" flipV="false" rot="-10800000">
            <a:off x="17226356" y="1905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24" id="24"/>
          <p:cNvSpPr/>
          <p:nvPr/>
        </p:nvSpPr>
        <p:spPr>
          <a:xfrm flipH="false" flipV="false" rot="0">
            <a:off x="16142547" y="111238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25" id="25"/>
          <p:cNvSpPr/>
          <p:nvPr/>
        </p:nvSpPr>
        <p:spPr>
          <a:xfrm flipH="false" flipV="false" rot="0">
            <a:off x="17226356" y="111238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7">
              <a:alphaModFix amt="50000"/>
              <a:extLst>
                <a:ext uri="{96DAC541-7B7A-43D3-8B79-37D633B846F1}">
                  <asvg:svgBlip xmlns:asvg="http://schemas.microsoft.com/office/drawing/2016/SVG/main" r:embed="rId8"/>
                </a:ext>
              </a:extLst>
            </a:blip>
            <a:stretch>
              <a:fillRect l="0" t="0" r="0" b="0"/>
            </a:stretch>
          </a:blipFill>
        </p:spPr>
      </p:sp>
      <p:sp>
        <p:nvSpPr>
          <p:cNvPr name="Freeform 26" id="26"/>
          <p:cNvSpPr/>
          <p:nvPr/>
        </p:nvSpPr>
        <p:spPr>
          <a:xfrm flipH="false" flipV="false" rot="-5336578">
            <a:off x="15942766"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27" id="27"/>
          <p:cNvSpPr/>
          <p:nvPr/>
        </p:nvSpPr>
        <p:spPr>
          <a:xfrm flipH="false" flipV="false" rot="-5400000">
            <a:off x="14734753"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28" id="28"/>
          <p:cNvSpPr/>
          <p:nvPr/>
        </p:nvSpPr>
        <p:spPr>
          <a:xfrm flipH="false" flipV="false" rot="-10800000">
            <a:off x="17185141"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29" id="29"/>
          <p:cNvSpPr/>
          <p:nvPr/>
        </p:nvSpPr>
        <p:spPr>
          <a:xfrm flipH="false" flipV="false" rot="0">
            <a:off x="16142547"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30" id="30"/>
          <p:cNvSpPr/>
          <p:nvPr/>
        </p:nvSpPr>
        <p:spPr>
          <a:xfrm flipH="false" flipV="false" rot="0">
            <a:off x="17226356"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7">
              <a:alphaModFix amt="50000"/>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TextBox 3" id="3"/>
          <p:cNvSpPr txBox="true"/>
          <p:nvPr/>
        </p:nvSpPr>
        <p:spPr>
          <a:xfrm rot="0">
            <a:off x="5219799" y="729800"/>
            <a:ext cx="7278998" cy="1659660"/>
          </a:xfrm>
          <a:prstGeom prst="rect">
            <a:avLst/>
          </a:prstGeom>
        </p:spPr>
        <p:txBody>
          <a:bodyPr anchor="t" rtlCol="false" tIns="0" lIns="0" bIns="0" rIns="0">
            <a:spAutoFit/>
          </a:bodyPr>
          <a:lstStyle/>
          <a:p>
            <a:pPr algn="ctr">
              <a:lnSpc>
                <a:spcPts val="6693"/>
              </a:lnSpc>
            </a:pPr>
            <a:r>
              <a:rPr lang="en-US" sz="4780">
                <a:solidFill>
                  <a:srgbClr val="593C8F"/>
                </a:solidFill>
                <a:latin typeface="League Spartan"/>
                <a:ea typeface="League Spartan"/>
                <a:cs typeface="League Spartan"/>
                <a:sym typeface="League Spartan"/>
              </a:rPr>
              <a:t> SWOT Analysis of </a:t>
            </a:r>
          </a:p>
          <a:p>
            <a:pPr algn="ctr">
              <a:lnSpc>
                <a:spcPts val="6693"/>
              </a:lnSpc>
              <a:spcBef>
                <a:spcPct val="0"/>
              </a:spcBef>
            </a:pPr>
            <a:r>
              <a:rPr lang="en-US" sz="4780">
                <a:solidFill>
                  <a:srgbClr val="593C8F"/>
                </a:solidFill>
                <a:latin typeface="League Spartan"/>
                <a:ea typeface="League Spartan"/>
                <a:cs typeface="League Spartan"/>
                <a:sym typeface="League Spartan"/>
              </a:rPr>
              <a:t>Expense Manager </a:t>
            </a:r>
          </a:p>
        </p:txBody>
      </p:sp>
      <p:sp>
        <p:nvSpPr>
          <p:cNvPr name="AutoShape 4" id="4"/>
          <p:cNvSpPr/>
          <p:nvPr/>
        </p:nvSpPr>
        <p:spPr>
          <a:xfrm flipV="true">
            <a:off x="6631259" y="1602533"/>
            <a:ext cx="5025481" cy="20854"/>
          </a:xfrm>
          <a:prstGeom prst="line">
            <a:avLst/>
          </a:prstGeom>
          <a:ln cap="flat" w="38100">
            <a:solidFill>
              <a:srgbClr val="000000"/>
            </a:solidFill>
            <a:prstDash val="solid"/>
            <a:headEnd type="none" len="sm" w="sm"/>
            <a:tailEnd type="none" len="sm" w="sm"/>
          </a:ln>
        </p:spPr>
      </p:sp>
      <p:sp>
        <p:nvSpPr>
          <p:cNvPr name="Freeform 5" id="5"/>
          <p:cNvSpPr/>
          <p:nvPr/>
        </p:nvSpPr>
        <p:spPr>
          <a:xfrm flipH="false" flipV="false" rot="-10800000">
            <a:off x="13904606" y="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5400000">
            <a:off x="14988415" y="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10800000">
            <a:off x="14988415" y="106917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7">
              <a:alphaModFix amt="50000"/>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10800000">
            <a:off x="17226356" y="28575"/>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6142547" y="111238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7226356" y="111238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5400000">
            <a:off x="13904606" y="10838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10800000">
            <a:off x="19050" y="6252995"/>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9">
              <a:alphaModFix amt="50000"/>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5465074">
            <a:off x="1073649" y="814400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0" y="81565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9">
              <a:alphaModFix amt="50000"/>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10800000">
            <a:off x="0" y="92403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5400000">
            <a:off x="1083809" y="92403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10800000">
            <a:off x="3321750" y="926892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3321750" y="818511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5400000">
            <a:off x="4405559" y="926892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9">
              <a:alphaModFix amt="50000"/>
              <a:extLst>
                <a:ext uri="{96DAC541-7B7A-43D3-8B79-37D633B846F1}">
                  <asvg:svgBlip xmlns:asvg="http://schemas.microsoft.com/office/drawing/2016/SVG/main" r:embed="rId10"/>
                </a:ext>
              </a:extLst>
            </a:blip>
            <a:stretch>
              <a:fillRect l="0" t="0" r="0" b="0"/>
            </a:stretch>
          </a:blipFill>
        </p:spPr>
      </p:sp>
      <p:grpSp>
        <p:nvGrpSpPr>
          <p:cNvPr name="Group 20" id="20"/>
          <p:cNvGrpSpPr/>
          <p:nvPr/>
        </p:nvGrpSpPr>
        <p:grpSpPr>
          <a:xfrm rot="0">
            <a:off x="2076604" y="3297996"/>
            <a:ext cx="3086100" cy="4256171"/>
            <a:chOff x="0" y="0"/>
            <a:chExt cx="812800" cy="1120967"/>
          </a:xfrm>
        </p:grpSpPr>
        <p:sp>
          <p:nvSpPr>
            <p:cNvPr name="Freeform 21" id="21"/>
            <p:cNvSpPr/>
            <p:nvPr/>
          </p:nvSpPr>
          <p:spPr>
            <a:xfrm flipH="false" flipV="false" rot="0">
              <a:off x="0" y="0"/>
              <a:ext cx="812800" cy="1120967"/>
            </a:xfrm>
            <a:custGeom>
              <a:avLst/>
              <a:gdLst/>
              <a:ahLst/>
              <a:cxnLst/>
              <a:rect r="r" b="b" t="t" l="l"/>
              <a:pathLst>
                <a:path h="1120967" w="812800">
                  <a:moveTo>
                    <a:pt x="127941" y="0"/>
                  </a:moveTo>
                  <a:lnTo>
                    <a:pt x="684859" y="0"/>
                  </a:lnTo>
                  <a:cubicBezTo>
                    <a:pt x="718791" y="0"/>
                    <a:pt x="751333" y="13479"/>
                    <a:pt x="775327" y="37473"/>
                  </a:cubicBezTo>
                  <a:cubicBezTo>
                    <a:pt x="799321" y="61467"/>
                    <a:pt x="812800" y="94009"/>
                    <a:pt x="812800" y="127941"/>
                  </a:cubicBezTo>
                  <a:lnTo>
                    <a:pt x="812800" y="993026"/>
                  </a:lnTo>
                  <a:cubicBezTo>
                    <a:pt x="812800" y="1026958"/>
                    <a:pt x="799321" y="1059500"/>
                    <a:pt x="775327" y="1083494"/>
                  </a:cubicBezTo>
                  <a:cubicBezTo>
                    <a:pt x="751333" y="1107487"/>
                    <a:pt x="718791" y="1120967"/>
                    <a:pt x="684859" y="1120967"/>
                  </a:cubicBezTo>
                  <a:lnTo>
                    <a:pt x="127941" y="1120967"/>
                  </a:lnTo>
                  <a:cubicBezTo>
                    <a:pt x="94009" y="1120967"/>
                    <a:pt x="61467" y="1107487"/>
                    <a:pt x="37473" y="1083494"/>
                  </a:cubicBezTo>
                  <a:cubicBezTo>
                    <a:pt x="13479" y="1059500"/>
                    <a:pt x="0" y="1026958"/>
                    <a:pt x="0" y="993026"/>
                  </a:cubicBezTo>
                  <a:lnTo>
                    <a:pt x="0" y="127941"/>
                  </a:lnTo>
                  <a:cubicBezTo>
                    <a:pt x="0" y="94009"/>
                    <a:pt x="13479" y="61467"/>
                    <a:pt x="37473" y="37473"/>
                  </a:cubicBezTo>
                  <a:cubicBezTo>
                    <a:pt x="61467" y="13479"/>
                    <a:pt x="94009" y="0"/>
                    <a:pt x="127941" y="0"/>
                  </a:cubicBezTo>
                  <a:close/>
                </a:path>
              </a:pathLst>
            </a:custGeom>
            <a:solidFill>
              <a:srgbClr val="896FB9"/>
            </a:solidFill>
          </p:spPr>
        </p:sp>
        <p:sp>
          <p:nvSpPr>
            <p:cNvPr name="TextBox 22" id="22"/>
            <p:cNvSpPr txBox="true"/>
            <p:nvPr/>
          </p:nvSpPr>
          <p:spPr>
            <a:xfrm>
              <a:off x="0" y="19050"/>
              <a:ext cx="812800" cy="1101917"/>
            </a:xfrm>
            <a:prstGeom prst="rect">
              <a:avLst/>
            </a:prstGeom>
          </p:spPr>
          <p:txBody>
            <a:bodyPr anchor="ctr" rtlCol="false" tIns="50800" lIns="50800" bIns="50800" rIns="50800"/>
            <a:lstStyle/>
            <a:p>
              <a:pPr algn="ctr">
                <a:lnSpc>
                  <a:spcPts val="2553"/>
                </a:lnSpc>
              </a:pPr>
            </a:p>
          </p:txBody>
        </p:sp>
      </p:grpSp>
      <p:grpSp>
        <p:nvGrpSpPr>
          <p:cNvPr name="Group 23" id="23"/>
          <p:cNvGrpSpPr/>
          <p:nvPr/>
        </p:nvGrpSpPr>
        <p:grpSpPr>
          <a:xfrm rot="0">
            <a:off x="9157202" y="3255314"/>
            <a:ext cx="3086100" cy="4298853"/>
            <a:chOff x="0" y="0"/>
            <a:chExt cx="812800" cy="1132208"/>
          </a:xfrm>
        </p:grpSpPr>
        <p:sp>
          <p:nvSpPr>
            <p:cNvPr name="Freeform 24" id="24"/>
            <p:cNvSpPr/>
            <p:nvPr/>
          </p:nvSpPr>
          <p:spPr>
            <a:xfrm flipH="false" flipV="false" rot="0">
              <a:off x="0" y="0"/>
              <a:ext cx="812800" cy="1132208"/>
            </a:xfrm>
            <a:custGeom>
              <a:avLst/>
              <a:gdLst/>
              <a:ahLst/>
              <a:cxnLst/>
              <a:rect r="r" b="b" t="t" l="l"/>
              <a:pathLst>
                <a:path h="1132208" w="812800">
                  <a:moveTo>
                    <a:pt x="127941" y="0"/>
                  </a:moveTo>
                  <a:lnTo>
                    <a:pt x="684859" y="0"/>
                  </a:lnTo>
                  <a:cubicBezTo>
                    <a:pt x="718791" y="0"/>
                    <a:pt x="751333" y="13479"/>
                    <a:pt x="775327" y="37473"/>
                  </a:cubicBezTo>
                  <a:cubicBezTo>
                    <a:pt x="799321" y="61467"/>
                    <a:pt x="812800" y="94009"/>
                    <a:pt x="812800" y="127941"/>
                  </a:cubicBezTo>
                  <a:lnTo>
                    <a:pt x="812800" y="1004268"/>
                  </a:lnTo>
                  <a:cubicBezTo>
                    <a:pt x="812800" y="1038200"/>
                    <a:pt x="799321" y="1070742"/>
                    <a:pt x="775327" y="1094735"/>
                  </a:cubicBezTo>
                  <a:cubicBezTo>
                    <a:pt x="751333" y="1118729"/>
                    <a:pt x="718791" y="1132208"/>
                    <a:pt x="684859" y="1132208"/>
                  </a:cubicBezTo>
                  <a:lnTo>
                    <a:pt x="127941" y="1132208"/>
                  </a:lnTo>
                  <a:cubicBezTo>
                    <a:pt x="94009" y="1132208"/>
                    <a:pt x="61467" y="1118729"/>
                    <a:pt x="37473" y="1094735"/>
                  </a:cubicBezTo>
                  <a:cubicBezTo>
                    <a:pt x="13479" y="1070742"/>
                    <a:pt x="0" y="1038200"/>
                    <a:pt x="0" y="1004268"/>
                  </a:cubicBezTo>
                  <a:lnTo>
                    <a:pt x="0" y="127941"/>
                  </a:lnTo>
                  <a:cubicBezTo>
                    <a:pt x="0" y="94009"/>
                    <a:pt x="13479" y="61467"/>
                    <a:pt x="37473" y="37473"/>
                  </a:cubicBezTo>
                  <a:cubicBezTo>
                    <a:pt x="61467" y="13479"/>
                    <a:pt x="94009" y="0"/>
                    <a:pt x="127941" y="0"/>
                  </a:cubicBezTo>
                  <a:close/>
                </a:path>
              </a:pathLst>
            </a:custGeom>
            <a:solidFill>
              <a:srgbClr val="896FB9"/>
            </a:solidFill>
          </p:spPr>
        </p:sp>
        <p:sp>
          <p:nvSpPr>
            <p:cNvPr name="TextBox 25" id="25"/>
            <p:cNvSpPr txBox="true"/>
            <p:nvPr/>
          </p:nvSpPr>
          <p:spPr>
            <a:xfrm>
              <a:off x="0" y="19050"/>
              <a:ext cx="812800" cy="1113158"/>
            </a:xfrm>
            <a:prstGeom prst="rect">
              <a:avLst/>
            </a:prstGeom>
          </p:spPr>
          <p:txBody>
            <a:bodyPr anchor="ctr" rtlCol="false" tIns="50800" lIns="50800" bIns="50800" rIns="50800"/>
            <a:lstStyle/>
            <a:p>
              <a:pPr algn="ctr">
                <a:lnSpc>
                  <a:spcPts val="2553"/>
                </a:lnSpc>
              </a:pPr>
            </a:p>
          </p:txBody>
        </p:sp>
      </p:grpSp>
      <p:grpSp>
        <p:nvGrpSpPr>
          <p:cNvPr name="Group 26" id="26"/>
          <p:cNvGrpSpPr/>
          <p:nvPr/>
        </p:nvGrpSpPr>
        <p:grpSpPr>
          <a:xfrm rot="0">
            <a:off x="5691730" y="3319233"/>
            <a:ext cx="3086100" cy="4234934"/>
            <a:chOff x="0" y="0"/>
            <a:chExt cx="812800" cy="1115374"/>
          </a:xfrm>
        </p:grpSpPr>
        <p:sp>
          <p:nvSpPr>
            <p:cNvPr name="Freeform 27" id="27"/>
            <p:cNvSpPr/>
            <p:nvPr/>
          </p:nvSpPr>
          <p:spPr>
            <a:xfrm flipH="false" flipV="false" rot="0">
              <a:off x="0" y="0"/>
              <a:ext cx="812800" cy="1115374"/>
            </a:xfrm>
            <a:custGeom>
              <a:avLst/>
              <a:gdLst/>
              <a:ahLst/>
              <a:cxnLst/>
              <a:rect r="r" b="b" t="t" l="l"/>
              <a:pathLst>
                <a:path h="1115374" w="812800">
                  <a:moveTo>
                    <a:pt x="127941" y="0"/>
                  </a:moveTo>
                  <a:lnTo>
                    <a:pt x="684859" y="0"/>
                  </a:lnTo>
                  <a:cubicBezTo>
                    <a:pt x="718791" y="0"/>
                    <a:pt x="751333" y="13479"/>
                    <a:pt x="775327" y="37473"/>
                  </a:cubicBezTo>
                  <a:cubicBezTo>
                    <a:pt x="799321" y="61467"/>
                    <a:pt x="812800" y="94009"/>
                    <a:pt x="812800" y="127941"/>
                  </a:cubicBezTo>
                  <a:lnTo>
                    <a:pt x="812800" y="987433"/>
                  </a:lnTo>
                  <a:cubicBezTo>
                    <a:pt x="812800" y="1021365"/>
                    <a:pt x="799321" y="1053907"/>
                    <a:pt x="775327" y="1077901"/>
                  </a:cubicBezTo>
                  <a:cubicBezTo>
                    <a:pt x="751333" y="1101894"/>
                    <a:pt x="718791" y="1115374"/>
                    <a:pt x="684859" y="1115374"/>
                  </a:cubicBezTo>
                  <a:lnTo>
                    <a:pt x="127941" y="1115374"/>
                  </a:lnTo>
                  <a:cubicBezTo>
                    <a:pt x="94009" y="1115374"/>
                    <a:pt x="61467" y="1101894"/>
                    <a:pt x="37473" y="1077901"/>
                  </a:cubicBezTo>
                  <a:cubicBezTo>
                    <a:pt x="13479" y="1053907"/>
                    <a:pt x="0" y="1021365"/>
                    <a:pt x="0" y="987433"/>
                  </a:cubicBezTo>
                  <a:lnTo>
                    <a:pt x="0" y="127941"/>
                  </a:lnTo>
                  <a:cubicBezTo>
                    <a:pt x="0" y="94009"/>
                    <a:pt x="13479" y="61467"/>
                    <a:pt x="37473" y="37473"/>
                  </a:cubicBezTo>
                  <a:cubicBezTo>
                    <a:pt x="61467" y="13479"/>
                    <a:pt x="94009" y="0"/>
                    <a:pt x="127941" y="0"/>
                  </a:cubicBezTo>
                  <a:close/>
                </a:path>
              </a:pathLst>
            </a:custGeom>
            <a:solidFill>
              <a:srgbClr val="896FB9"/>
            </a:solidFill>
          </p:spPr>
        </p:sp>
        <p:sp>
          <p:nvSpPr>
            <p:cNvPr name="TextBox 28" id="28"/>
            <p:cNvSpPr txBox="true"/>
            <p:nvPr/>
          </p:nvSpPr>
          <p:spPr>
            <a:xfrm>
              <a:off x="0" y="19050"/>
              <a:ext cx="812800" cy="1096324"/>
            </a:xfrm>
            <a:prstGeom prst="rect">
              <a:avLst/>
            </a:prstGeom>
          </p:spPr>
          <p:txBody>
            <a:bodyPr anchor="ctr" rtlCol="false" tIns="50800" lIns="50800" bIns="50800" rIns="50800"/>
            <a:lstStyle/>
            <a:p>
              <a:pPr algn="ctr">
                <a:lnSpc>
                  <a:spcPts val="2553"/>
                </a:lnSpc>
              </a:pPr>
            </a:p>
          </p:txBody>
        </p:sp>
      </p:grpSp>
      <p:grpSp>
        <p:nvGrpSpPr>
          <p:cNvPr name="Group 29" id="29"/>
          <p:cNvGrpSpPr/>
          <p:nvPr/>
        </p:nvGrpSpPr>
        <p:grpSpPr>
          <a:xfrm rot="0">
            <a:off x="12767177" y="3307521"/>
            <a:ext cx="3086100" cy="4246646"/>
            <a:chOff x="0" y="0"/>
            <a:chExt cx="812800" cy="1118458"/>
          </a:xfrm>
        </p:grpSpPr>
        <p:sp>
          <p:nvSpPr>
            <p:cNvPr name="Freeform 30" id="30"/>
            <p:cNvSpPr/>
            <p:nvPr/>
          </p:nvSpPr>
          <p:spPr>
            <a:xfrm flipH="false" flipV="false" rot="0">
              <a:off x="0" y="0"/>
              <a:ext cx="812800" cy="1118458"/>
            </a:xfrm>
            <a:custGeom>
              <a:avLst/>
              <a:gdLst/>
              <a:ahLst/>
              <a:cxnLst/>
              <a:rect r="r" b="b" t="t" l="l"/>
              <a:pathLst>
                <a:path h="1118458" w="812800">
                  <a:moveTo>
                    <a:pt x="127941" y="0"/>
                  </a:moveTo>
                  <a:lnTo>
                    <a:pt x="684859" y="0"/>
                  </a:lnTo>
                  <a:cubicBezTo>
                    <a:pt x="718791" y="0"/>
                    <a:pt x="751333" y="13479"/>
                    <a:pt x="775327" y="37473"/>
                  </a:cubicBezTo>
                  <a:cubicBezTo>
                    <a:pt x="799321" y="61467"/>
                    <a:pt x="812800" y="94009"/>
                    <a:pt x="812800" y="127941"/>
                  </a:cubicBezTo>
                  <a:lnTo>
                    <a:pt x="812800" y="990517"/>
                  </a:lnTo>
                  <a:cubicBezTo>
                    <a:pt x="812800" y="1024449"/>
                    <a:pt x="799321" y="1056992"/>
                    <a:pt x="775327" y="1080985"/>
                  </a:cubicBezTo>
                  <a:cubicBezTo>
                    <a:pt x="751333" y="1104979"/>
                    <a:pt x="718791" y="1118458"/>
                    <a:pt x="684859" y="1118458"/>
                  </a:cubicBezTo>
                  <a:lnTo>
                    <a:pt x="127941" y="1118458"/>
                  </a:lnTo>
                  <a:cubicBezTo>
                    <a:pt x="94009" y="1118458"/>
                    <a:pt x="61467" y="1104979"/>
                    <a:pt x="37473" y="1080985"/>
                  </a:cubicBezTo>
                  <a:cubicBezTo>
                    <a:pt x="13479" y="1056992"/>
                    <a:pt x="0" y="1024449"/>
                    <a:pt x="0" y="990517"/>
                  </a:cubicBezTo>
                  <a:lnTo>
                    <a:pt x="0" y="127941"/>
                  </a:lnTo>
                  <a:cubicBezTo>
                    <a:pt x="0" y="94009"/>
                    <a:pt x="13479" y="61467"/>
                    <a:pt x="37473" y="37473"/>
                  </a:cubicBezTo>
                  <a:cubicBezTo>
                    <a:pt x="61467" y="13479"/>
                    <a:pt x="94009" y="0"/>
                    <a:pt x="127941" y="0"/>
                  </a:cubicBezTo>
                  <a:close/>
                </a:path>
              </a:pathLst>
            </a:custGeom>
            <a:solidFill>
              <a:srgbClr val="896FB9"/>
            </a:solidFill>
          </p:spPr>
        </p:sp>
        <p:sp>
          <p:nvSpPr>
            <p:cNvPr name="TextBox 31" id="31"/>
            <p:cNvSpPr txBox="true"/>
            <p:nvPr/>
          </p:nvSpPr>
          <p:spPr>
            <a:xfrm>
              <a:off x="0" y="19050"/>
              <a:ext cx="812800" cy="1099408"/>
            </a:xfrm>
            <a:prstGeom prst="rect">
              <a:avLst/>
            </a:prstGeom>
          </p:spPr>
          <p:txBody>
            <a:bodyPr anchor="ctr" rtlCol="false" tIns="50800" lIns="50800" bIns="50800" rIns="50800"/>
            <a:lstStyle/>
            <a:p>
              <a:pPr algn="ctr">
                <a:lnSpc>
                  <a:spcPts val="2553"/>
                </a:lnSpc>
              </a:pPr>
            </a:p>
          </p:txBody>
        </p:sp>
      </p:grpSp>
      <p:sp>
        <p:nvSpPr>
          <p:cNvPr name="TextBox 32" id="32"/>
          <p:cNvSpPr txBox="true"/>
          <p:nvPr/>
        </p:nvSpPr>
        <p:spPr>
          <a:xfrm rot="0">
            <a:off x="5950802" y="3715764"/>
            <a:ext cx="2739405" cy="578620"/>
          </a:xfrm>
          <a:prstGeom prst="rect">
            <a:avLst/>
          </a:prstGeom>
        </p:spPr>
        <p:txBody>
          <a:bodyPr anchor="t" rtlCol="false" tIns="0" lIns="0" bIns="0" rIns="0">
            <a:spAutoFit/>
          </a:bodyPr>
          <a:lstStyle/>
          <a:p>
            <a:pPr algn="l">
              <a:lnSpc>
                <a:spcPts val="4857"/>
              </a:lnSpc>
            </a:pPr>
            <a:r>
              <a:rPr lang="en-US" sz="3469">
                <a:solidFill>
                  <a:srgbClr val="FFFFFF"/>
                </a:solidFill>
                <a:latin typeface="Canva Sans"/>
                <a:ea typeface="Canva Sans"/>
                <a:cs typeface="Canva Sans"/>
                <a:sym typeface="Canva Sans"/>
              </a:rPr>
              <a:t>Weaknesses</a:t>
            </a:r>
          </a:p>
        </p:txBody>
      </p:sp>
      <p:sp>
        <p:nvSpPr>
          <p:cNvPr name="TextBox 33" id="33"/>
          <p:cNvSpPr txBox="true"/>
          <p:nvPr/>
        </p:nvSpPr>
        <p:spPr>
          <a:xfrm rot="0">
            <a:off x="5846027" y="4584194"/>
            <a:ext cx="2488634" cy="565704"/>
          </a:xfrm>
          <a:prstGeom prst="rect">
            <a:avLst/>
          </a:prstGeom>
        </p:spPr>
        <p:txBody>
          <a:bodyPr anchor="t" rtlCol="false" tIns="0" lIns="0" bIns="0" rIns="0">
            <a:spAutoFit/>
          </a:bodyPr>
          <a:lstStyle/>
          <a:p>
            <a:pPr algn="l" marL="431801" indent="-215900" lvl="1">
              <a:lnSpc>
                <a:spcPts val="2220"/>
              </a:lnSpc>
              <a:buFont typeface="Arial"/>
              <a:buChar char="•"/>
            </a:pPr>
            <a:r>
              <a:rPr lang="en-US" sz="2000">
                <a:solidFill>
                  <a:srgbClr val="FFFFFF"/>
                </a:solidFill>
                <a:latin typeface="DM Sans"/>
                <a:ea typeface="DM Sans"/>
                <a:cs typeface="DM Sans"/>
                <a:sym typeface="DM Sans"/>
              </a:rPr>
              <a:t>Complexity for Beginners</a:t>
            </a:r>
          </a:p>
        </p:txBody>
      </p:sp>
      <p:sp>
        <p:nvSpPr>
          <p:cNvPr name="TextBox 34" id="34"/>
          <p:cNvSpPr txBox="true"/>
          <p:nvPr/>
        </p:nvSpPr>
        <p:spPr>
          <a:xfrm rot="0">
            <a:off x="2547717" y="3706239"/>
            <a:ext cx="2094548" cy="596899"/>
          </a:xfrm>
          <a:prstGeom prst="rect">
            <a:avLst/>
          </a:prstGeom>
        </p:spPr>
        <p:txBody>
          <a:bodyPr anchor="t" rtlCol="false" tIns="0" lIns="0" bIns="0" rIns="0">
            <a:spAutoFit/>
          </a:bodyPr>
          <a:lstStyle/>
          <a:p>
            <a:pPr algn="ctr">
              <a:lnSpc>
                <a:spcPts val="4900"/>
              </a:lnSpc>
            </a:pPr>
            <a:r>
              <a:rPr lang="en-US" sz="3500">
                <a:solidFill>
                  <a:srgbClr val="FFFFFF"/>
                </a:solidFill>
                <a:latin typeface="Canva Sans"/>
                <a:ea typeface="Canva Sans"/>
                <a:cs typeface="Canva Sans"/>
                <a:sym typeface="Canva Sans"/>
              </a:rPr>
              <a:t>Strengths</a:t>
            </a:r>
          </a:p>
        </p:txBody>
      </p:sp>
      <p:sp>
        <p:nvSpPr>
          <p:cNvPr name="TextBox 35" id="35"/>
          <p:cNvSpPr txBox="true"/>
          <p:nvPr/>
        </p:nvSpPr>
        <p:spPr>
          <a:xfrm rot="0">
            <a:off x="9364893" y="3801489"/>
            <a:ext cx="2762131" cy="476630"/>
          </a:xfrm>
          <a:prstGeom prst="rect">
            <a:avLst/>
          </a:prstGeom>
        </p:spPr>
        <p:txBody>
          <a:bodyPr anchor="t" rtlCol="false" tIns="0" lIns="0" bIns="0" rIns="0">
            <a:spAutoFit/>
          </a:bodyPr>
          <a:lstStyle/>
          <a:p>
            <a:pPr algn="ctr">
              <a:lnSpc>
                <a:spcPts val="3736"/>
              </a:lnSpc>
              <a:spcBef>
                <a:spcPct val="0"/>
              </a:spcBef>
            </a:pPr>
            <a:r>
              <a:rPr lang="en-US" sz="3366">
                <a:solidFill>
                  <a:srgbClr val="FFFFFF"/>
                </a:solidFill>
                <a:latin typeface="DM Sans"/>
                <a:ea typeface="DM Sans"/>
                <a:cs typeface="DM Sans"/>
                <a:sym typeface="DM Sans"/>
              </a:rPr>
              <a:t>Opportunities</a:t>
            </a:r>
          </a:p>
        </p:txBody>
      </p:sp>
      <p:sp>
        <p:nvSpPr>
          <p:cNvPr name="TextBox 36" id="36"/>
          <p:cNvSpPr txBox="true"/>
          <p:nvPr/>
        </p:nvSpPr>
        <p:spPr>
          <a:xfrm rot="0">
            <a:off x="13485183" y="3706239"/>
            <a:ext cx="1631037" cy="563880"/>
          </a:xfrm>
          <a:prstGeom prst="rect">
            <a:avLst/>
          </a:prstGeom>
        </p:spPr>
        <p:txBody>
          <a:bodyPr anchor="t" rtlCol="false" tIns="0" lIns="0" bIns="0" rIns="0">
            <a:spAutoFit/>
          </a:bodyPr>
          <a:lstStyle/>
          <a:p>
            <a:pPr algn="ctr">
              <a:lnSpc>
                <a:spcPts val="4620"/>
              </a:lnSpc>
            </a:pPr>
            <a:r>
              <a:rPr lang="en-US" sz="3300">
                <a:solidFill>
                  <a:srgbClr val="FFFFFF"/>
                </a:solidFill>
                <a:latin typeface="Canva Sans"/>
                <a:ea typeface="Canva Sans"/>
                <a:cs typeface="Canva Sans"/>
                <a:sym typeface="Canva Sans"/>
              </a:rPr>
              <a:t>Threads</a:t>
            </a:r>
          </a:p>
        </p:txBody>
      </p:sp>
      <p:sp>
        <p:nvSpPr>
          <p:cNvPr name="TextBox 37" id="37"/>
          <p:cNvSpPr txBox="true"/>
          <p:nvPr/>
        </p:nvSpPr>
        <p:spPr>
          <a:xfrm rot="0">
            <a:off x="2353055" y="4619727"/>
            <a:ext cx="3015144" cy="1406443"/>
          </a:xfrm>
          <a:prstGeom prst="rect">
            <a:avLst/>
          </a:prstGeom>
        </p:spPr>
        <p:txBody>
          <a:bodyPr anchor="t" rtlCol="false" tIns="0" lIns="0" bIns="0" rIns="0">
            <a:spAutoFit/>
          </a:bodyPr>
          <a:lstStyle/>
          <a:p>
            <a:pPr algn="l">
              <a:lnSpc>
                <a:spcPts val="2800"/>
              </a:lnSpc>
            </a:pPr>
            <a:r>
              <a:rPr lang="en-US" sz="2000">
                <a:solidFill>
                  <a:srgbClr val="FFFFFF"/>
                </a:solidFill>
                <a:latin typeface="Canva Sans"/>
                <a:ea typeface="Canva Sans"/>
                <a:cs typeface="Canva Sans"/>
                <a:sym typeface="Canva Sans"/>
              </a:rPr>
              <a:t>• Accurate Financial                 </a:t>
            </a:r>
          </a:p>
          <a:p>
            <a:pPr algn="l">
              <a:lnSpc>
                <a:spcPts val="2800"/>
              </a:lnSpc>
            </a:pPr>
            <a:r>
              <a:rPr lang="en-US" sz="2000">
                <a:solidFill>
                  <a:srgbClr val="FFFFFF"/>
                </a:solidFill>
                <a:latin typeface="Canva Sans"/>
                <a:ea typeface="Canva Sans"/>
                <a:cs typeface="Canva Sans"/>
                <a:sym typeface="Canva Sans"/>
              </a:rPr>
              <a:t>   Tracking</a:t>
            </a:r>
          </a:p>
          <a:p>
            <a:pPr algn="ctr">
              <a:lnSpc>
                <a:spcPts val="2800"/>
              </a:lnSpc>
            </a:pPr>
          </a:p>
          <a:p>
            <a:pPr algn="ctr">
              <a:lnSpc>
                <a:spcPts val="2800"/>
              </a:lnSpc>
            </a:pPr>
          </a:p>
        </p:txBody>
      </p:sp>
      <p:sp>
        <p:nvSpPr>
          <p:cNvPr name="TextBox 38" id="38"/>
          <p:cNvSpPr txBox="true"/>
          <p:nvPr/>
        </p:nvSpPr>
        <p:spPr>
          <a:xfrm rot="0">
            <a:off x="2353055" y="5634442"/>
            <a:ext cx="2443325" cy="289520"/>
          </a:xfrm>
          <a:prstGeom prst="rect">
            <a:avLst/>
          </a:prstGeom>
        </p:spPr>
        <p:txBody>
          <a:bodyPr anchor="t" rtlCol="false" tIns="0" lIns="0" bIns="0" rIns="0">
            <a:spAutoFit/>
          </a:bodyPr>
          <a:lstStyle/>
          <a:p>
            <a:pPr algn="ctr">
              <a:lnSpc>
                <a:spcPts val="2220"/>
              </a:lnSpc>
              <a:spcBef>
                <a:spcPct val="0"/>
              </a:spcBef>
            </a:pPr>
            <a:r>
              <a:rPr lang="en-US" sz="2000">
                <a:solidFill>
                  <a:srgbClr val="FFFFFF"/>
                </a:solidFill>
                <a:latin typeface="DM Sans"/>
                <a:ea typeface="DM Sans"/>
                <a:cs typeface="DM Sans"/>
                <a:sym typeface="DM Sans"/>
              </a:rPr>
              <a:t>• Customizable Plans</a:t>
            </a:r>
          </a:p>
        </p:txBody>
      </p:sp>
      <p:sp>
        <p:nvSpPr>
          <p:cNvPr name="TextBox 39" id="39"/>
          <p:cNvSpPr txBox="true"/>
          <p:nvPr/>
        </p:nvSpPr>
        <p:spPr>
          <a:xfrm rot="0">
            <a:off x="2353055" y="6364471"/>
            <a:ext cx="2412593" cy="289519"/>
          </a:xfrm>
          <a:prstGeom prst="rect">
            <a:avLst/>
          </a:prstGeom>
        </p:spPr>
        <p:txBody>
          <a:bodyPr anchor="t" rtlCol="false" tIns="0" lIns="0" bIns="0" rIns="0">
            <a:spAutoFit/>
          </a:bodyPr>
          <a:lstStyle/>
          <a:p>
            <a:pPr algn="ctr">
              <a:lnSpc>
                <a:spcPts val="2220"/>
              </a:lnSpc>
              <a:spcBef>
                <a:spcPct val="0"/>
              </a:spcBef>
            </a:pPr>
            <a:r>
              <a:rPr lang="en-US" sz="2000">
                <a:solidFill>
                  <a:srgbClr val="FFFFFF"/>
                </a:solidFill>
                <a:latin typeface="DM Sans"/>
                <a:ea typeface="DM Sans"/>
                <a:cs typeface="DM Sans"/>
                <a:sym typeface="DM Sans"/>
              </a:rPr>
              <a:t>• Real-Time Updates</a:t>
            </a:r>
          </a:p>
        </p:txBody>
      </p:sp>
      <p:sp>
        <p:nvSpPr>
          <p:cNvPr name="TextBox 40" id="40"/>
          <p:cNvSpPr txBox="true"/>
          <p:nvPr/>
        </p:nvSpPr>
        <p:spPr>
          <a:xfrm rot="0">
            <a:off x="9405983" y="4551037"/>
            <a:ext cx="2512337" cy="841888"/>
          </a:xfrm>
          <a:prstGeom prst="rect">
            <a:avLst/>
          </a:prstGeom>
        </p:spPr>
        <p:txBody>
          <a:bodyPr anchor="t" rtlCol="false" tIns="0" lIns="0" bIns="0" rIns="0">
            <a:spAutoFit/>
          </a:bodyPr>
          <a:lstStyle/>
          <a:p>
            <a:pPr algn="l" marL="431801" indent="-215900" lvl="1">
              <a:lnSpc>
                <a:spcPts val="2220"/>
              </a:lnSpc>
              <a:buFont typeface="Arial"/>
              <a:buChar char="•"/>
            </a:pPr>
            <a:r>
              <a:rPr lang="en-US" sz="2000">
                <a:solidFill>
                  <a:srgbClr val="FFFFFF"/>
                </a:solidFill>
                <a:latin typeface="DM Sans"/>
                <a:ea typeface="DM Sans"/>
                <a:cs typeface="DM Sans"/>
                <a:sym typeface="DM Sans"/>
              </a:rPr>
              <a:t>Integration with Emerging Technologies</a:t>
            </a:r>
          </a:p>
        </p:txBody>
      </p:sp>
      <p:sp>
        <p:nvSpPr>
          <p:cNvPr name="TextBox 41" id="41"/>
          <p:cNvSpPr txBox="true"/>
          <p:nvPr/>
        </p:nvSpPr>
        <p:spPr>
          <a:xfrm rot="0">
            <a:off x="9373849" y="5669150"/>
            <a:ext cx="2753175" cy="565704"/>
          </a:xfrm>
          <a:prstGeom prst="rect">
            <a:avLst/>
          </a:prstGeom>
        </p:spPr>
        <p:txBody>
          <a:bodyPr anchor="t" rtlCol="false" tIns="0" lIns="0" bIns="0" rIns="0">
            <a:spAutoFit/>
          </a:bodyPr>
          <a:lstStyle/>
          <a:p>
            <a:pPr algn="l" marL="431805" indent="-215903" lvl="1">
              <a:lnSpc>
                <a:spcPts val="2220"/>
              </a:lnSpc>
              <a:buFont typeface="Arial"/>
              <a:buChar char="•"/>
            </a:pPr>
            <a:r>
              <a:rPr lang="en-US" sz="2000">
                <a:solidFill>
                  <a:srgbClr val="FFFFFF"/>
                </a:solidFill>
                <a:latin typeface="DM Sans"/>
                <a:ea typeface="DM Sans"/>
                <a:cs typeface="DM Sans"/>
                <a:sym typeface="DM Sans"/>
              </a:rPr>
              <a:t>Expanding Market Reach</a:t>
            </a:r>
          </a:p>
        </p:txBody>
      </p:sp>
      <p:sp>
        <p:nvSpPr>
          <p:cNvPr name="TextBox 42" id="42"/>
          <p:cNvSpPr txBox="true"/>
          <p:nvPr/>
        </p:nvSpPr>
        <p:spPr>
          <a:xfrm rot="0">
            <a:off x="9383374" y="6470095"/>
            <a:ext cx="2706318" cy="565704"/>
          </a:xfrm>
          <a:prstGeom prst="rect">
            <a:avLst/>
          </a:prstGeom>
        </p:spPr>
        <p:txBody>
          <a:bodyPr anchor="t" rtlCol="false" tIns="0" lIns="0" bIns="0" rIns="0">
            <a:spAutoFit/>
          </a:bodyPr>
          <a:lstStyle/>
          <a:p>
            <a:pPr algn="l" marL="431805" indent="-215903" lvl="1">
              <a:lnSpc>
                <a:spcPts val="2220"/>
              </a:lnSpc>
              <a:buFont typeface="Arial"/>
              <a:buChar char="•"/>
            </a:pPr>
            <a:r>
              <a:rPr lang="en-US" sz="2000">
                <a:solidFill>
                  <a:srgbClr val="FFFFFF"/>
                </a:solidFill>
                <a:latin typeface="DM Sans"/>
                <a:ea typeface="DM Sans"/>
                <a:cs typeface="DM Sans"/>
                <a:sym typeface="DM Sans"/>
              </a:rPr>
              <a:t>Expert Consultations</a:t>
            </a:r>
          </a:p>
        </p:txBody>
      </p:sp>
      <p:sp>
        <p:nvSpPr>
          <p:cNvPr name="TextBox 43" id="43"/>
          <p:cNvSpPr txBox="true"/>
          <p:nvPr/>
        </p:nvSpPr>
        <p:spPr>
          <a:xfrm rot="0">
            <a:off x="12790061" y="4517830"/>
            <a:ext cx="3545629" cy="289519"/>
          </a:xfrm>
          <a:prstGeom prst="rect">
            <a:avLst/>
          </a:prstGeom>
        </p:spPr>
        <p:txBody>
          <a:bodyPr anchor="t" rtlCol="false" tIns="0" lIns="0" bIns="0" rIns="0">
            <a:spAutoFit/>
          </a:bodyPr>
          <a:lstStyle/>
          <a:p>
            <a:pPr algn="l" marL="431801" indent="-215900" lvl="1">
              <a:lnSpc>
                <a:spcPts val="2220"/>
              </a:lnSpc>
              <a:buFont typeface="Arial"/>
              <a:buChar char="•"/>
            </a:pPr>
            <a:r>
              <a:rPr lang="en-US" sz="2000">
                <a:solidFill>
                  <a:srgbClr val="FFFFFF"/>
                </a:solidFill>
                <a:latin typeface="DM Sans"/>
                <a:ea typeface="DM Sans"/>
                <a:cs typeface="DM Sans"/>
                <a:sym typeface="DM Sans"/>
              </a:rPr>
              <a:t>Market Competition</a:t>
            </a:r>
          </a:p>
        </p:txBody>
      </p:sp>
      <p:sp>
        <p:nvSpPr>
          <p:cNvPr name="TextBox 44" id="44"/>
          <p:cNvSpPr txBox="true"/>
          <p:nvPr/>
        </p:nvSpPr>
        <p:spPr>
          <a:xfrm rot="0">
            <a:off x="12790061" y="5089228"/>
            <a:ext cx="2919638" cy="289519"/>
          </a:xfrm>
          <a:prstGeom prst="rect">
            <a:avLst/>
          </a:prstGeom>
        </p:spPr>
        <p:txBody>
          <a:bodyPr anchor="t" rtlCol="false" tIns="0" lIns="0" bIns="0" rIns="0">
            <a:spAutoFit/>
          </a:bodyPr>
          <a:lstStyle/>
          <a:p>
            <a:pPr algn="l" marL="431801" indent="-215900" lvl="1">
              <a:lnSpc>
                <a:spcPts val="2220"/>
              </a:lnSpc>
              <a:buFont typeface="Arial"/>
              <a:buChar char="•"/>
            </a:pPr>
            <a:r>
              <a:rPr lang="en-US" sz="2000">
                <a:solidFill>
                  <a:srgbClr val="FFFFFF"/>
                </a:solidFill>
                <a:latin typeface="DM Sans"/>
                <a:ea typeface="DM Sans"/>
                <a:cs typeface="DM Sans"/>
                <a:sym typeface="DM Sans"/>
              </a:rPr>
              <a:t>Regulatory Changes</a:t>
            </a:r>
          </a:p>
        </p:txBody>
      </p:sp>
      <p:sp>
        <p:nvSpPr>
          <p:cNvPr name="TextBox 45" id="45"/>
          <p:cNvSpPr txBox="true"/>
          <p:nvPr/>
        </p:nvSpPr>
        <p:spPr>
          <a:xfrm rot="0">
            <a:off x="12795752" y="5702597"/>
            <a:ext cx="2937748" cy="289560"/>
          </a:xfrm>
          <a:prstGeom prst="rect">
            <a:avLst/>
          </a:prstGeom>
        </p:spPr>
        <p:txBody>
          <a:bodyPr anchor="t" rtlCol="false" tIns="0" lIns="0" bIns="0" rIns="0">
            <a:spAutoFit/>
          </a:bodyPr>
          <a:lstStyle/>
          <a:p>
            <a:pPr algn="l" marL="431801" indent="-215900" lvl="1">
              <a:lnSpc>
                <a:spcPts val="2220"/>
              </a:lnSpc>
              <a:buFont typeface="Arial"/>
              <a:buChar char="•"/>
            </a:pPr>
            <a:r>
              <a:rPr lang="en-US" sz="2000">
                <a:solidFill>
                  <a:srgbClr val="FFFFFF"/>
                </a:solidFill>
                <a:latin typeface="DM Sans"/>
                <a:ea typeface="DM Sans"/>
                <a:cs typeface="DM Sans"/>
                <a:sym typeface="DM Sans"/>
              </a:rPr>
              <a:t>Economic Downturns</a:t>
            </a:r>
          </a:p>
        </p:txBody>
      </p:sp>
      <p:sp>
        <p:nvSpPr>
          <p:cNvPr name="TextBox 46" id="46"/>
          <p:cNvSpPr txBox="true"/>
          <p:nvPr/>
        </p:nvSpPr>
        <p:spPr>
          <a:xfrm rot="0">
            <a:off x="5836502" y="5496350"/>
            <a:ext cx="2739405" cy="565704"/>
          </a:xfrm>
          <a:prstGeom prst="rect">
            <a:avLst/>
          </a:prstGeom>
        </p:spPr>
        <p:txBody>
          <a:bodyPr anchor="t" rtlCol="false" tIns="0" lIns="0" bIns="0" rIns="0">
            <a:spAutoFit/>
          </a:bodyPr>
          <a:lstStyle/>
          <a:p>
            <a:pPr algn="l" marL="431801" indent="-215900" lvl="1">
              <a:lnSpc>
                <a:spcPts val="2220"/>
              </a:lnSpc>
              <a:buFont typeface="Arial"/>
              <a:buChar char="•"/>
            </a:pPr>
            <a:r>
              <a:rPr lang="en-US" sz="2000">
                <a:solidFill>
                  <a:srgbClr val="FFFFFF"/>
                </a:solidFill>
                <a:latin typeface="DM Sans"/>
                <a:ea typeface="DM Sans"/>
                <a:cs typeface="DM Sans"/>
                <a:sym typeface="DM Sans"/>
              </a:rPr>
              <a:t>Lack of Investment Features</a:t>
            </a:r>
          </a:p>
        </p:txBody>
      </p:sp>
      <p:sp>
        <p:nvSpPr>
          <p:cNvPr name="TextBox 47" id="47"/>
          <p:cNvSpPr txBox="true"/>
          <p:nvPr/>
        </p:nvSpPr>
        <p:spPr>
          <a:xfrm rot="0">
            <a:off x="5846027" y="6391011"/>
            <a:ext cx="2798160" cy="565704"/>
          </a:xfrm>
          <a:prstGeom prst="rect">
            <a:avLst/>
          </a:prstGeom>
        </p:spPr>
        <p:txBody>
          <a:bodyPr anchor="t" rtlCol="false" tIns="0" lIns="0" bIns="0" rIns="0">
            <a:spAutoFit/>
          </a:bodyPr>
          <a:lstStyle/>
          <a:p>
            <a:pPr algn="l" marL="431805" indent="-215903" lvl="1">
              <a:lnSpc>
                <a:spcPts val="2220"/>
              </a:lnSpc>
              <a:buFont typeface="Arial"/>
              <a:buChar char="•"/>
            </a:pPr>
            <a:r>
              <a:rPr lang="en-US" sz="2000">
                <a:solidFill>
                  <a:srgbClr val="EFEFEF"/>
                </a:solidFill>
                <a:latin typeface="DM Sans"/>
                <a:ea typeface="DM Sans"/>
                <a:cs typeface="DM Sans"/>
                <a:sym typeface="DM Sans"/>
              </a:rPr>
              <a:t>No Earning Opportunities</a:t>
            </a:r>
          </a:p>
        </p:txBody>
      </p:sp>
      <p:sp>
        <p:nvSpPr>
          <p:cNvPr name="TextBox 48" id="48"/>
          <p:cNvSpPr txBox="true"/>
          <p:nvPr/>
        </p:nvSpPr>
        <p:spPr>
          <a:xfrm rot="0">
            <a:off x="12824327" y="6326371"/>
            <a:ext cx="2010732" cy="289519"/>
          </a:xfrm>
          <a:prstGeom prst="rect">
            <a:avLst/>
          </a:prstGeom>
        </p:spPr>
        <p:txBody>
          <a:bodyPr anchor="t" rtlCol="false" tIns="0" lIns="0" bIns="0" rIns="0">
            <a:spAutoFit/>
          </a:bodyPr>
          <a:lstStyle/>
          <a:p>
            <a:pPr algn="l" marL="431801" indent="-215900" lvl="1">
              <a:lnSpc>
                <a:spcPts val="2220"/>
              </a:lnSpc>
              <a:buFont typeface="Arial"/>
              <a:buChar char="•"/>
            </a:pPr>
            <a:r>
              <a:rPr lang="en-US" sz="2000">
                <a:solidFill>
                  <a:srgbClr val="FFFFFF"/>
                </a:solidFill>
                <a:latin typeface="DM Sans"/>
                <a:ea typeface="DM Sans"/>
                <a:cs typeface="DM Sans"/>
                <a:sym typeface="DM Sans"/>
              </a:rPr>
              <a:t>Data Breache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04191" y="-551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204191" y="10287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5400000">
            <a:off x="17204191" y="21125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120382" y="-551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alphaModFix amt="50000"/>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5400000">
            <a:off x="15036573" y="10287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6120382" y="21125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alphaModFix amt="50000"/>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true" flipV="true" rot="-10800000">
            <a:off x="15036573" y="21125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10800000">
            <a:off x="9525" y="7044155"/>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083809" y="707273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0" y="81565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10800000">
            <a:off x="0" y="92403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5400000">
            <a:off x="1083809" y="92403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10800000">
            <a:off x="2167618" y="818511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3131250" y="818511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grpSp>
        <p:nvGrpSpPr>
          <p:cNvPr name="Group 16" id="16"/>
          <p:cNvGrpSpPr/>
          <p:nvPr/>
        </p:nvGrpSpPr>
        <p:grpSpPr>
          <a:xfrm rot="0">
            <a:off x="2555488" y="3464278"/>
            <a:ext cx="1391877" cy="1391877"/>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0" t="0" r="0" b="0"/>
              </a:stretch>
            </a:blipFill>
            <a:ln w="38100" cap="sq">
              <a:solidFill>
                <a:srgbClr val="443560"/>
              </a:solidFill>
              <a:prstDash val="solid"/>
              <a:miter/>
            </a:ln>
          </p:spPr>
        </p:sp>
      </p:grpSp>
      <p:grpSp>
        <p:nvGrpSpPr>
          <p:cNvPr name="Group 18" id="18"/>
          <p:cNvGrpSpPr/>
          <p:nvPr/>
        </p:nvGrpSpPr>
        <p:grpSpPr>
          <a:xfrm rot="0">
            <a:off x="2555488" y="5465604"/>
            <a:ext cx="1391877" cy="139187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l="0" t="0" r="0" b="0"/>
              </a:stretch>
            </a:blipFill>
            <a:ln w="38100" cap="sq">
              <a:solidFill>
                <a:srgbClr val="443560"/>
              </a:solidFill>
              <a:prstDash val="solid"/>
              <a:miter/>
            </a:ln>
          </p:spPr>
        </p:sp>
      </p:grpSp>
      <p:grpSp>
        <p:nvGrpSpPr>
          <p:cNvPr name="Group 20" id="20"/>
          <p:cNvGrpSpPr/>
          <p:nvPr/>
        </p:nvGrpSpPr>
        <p:grpSpPr>
          <a:xfrm rot="0">
            <a:off x="10433519" y="3464278"/>
            <a:ext cx="1391877" cy="1391877"/>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stretch>
                <a:fillRect l="0" t="-2884" r="0" b="-2884"/>
              </a:stretch>
            </a:blipFill>
            <a:ln w="38100" cap="sq">
              <a:solidFill>
                <a:srgbClr val="443560"/>
              </a:solidFill>
              <a:prstDash val="solid"/>
              <a:miter/>
            </a:ln>
          </p:spPr>
        </p:sp>
      </p:grpSp>
      <p:grpSp>
        <p:nvGrpSpPr>
          <p:cNvPr name="Group 22" id="22"/>
          <p:cNvGrpSpPr/>
          <p:nvPr/>
        </p:nvGrpSpPr>
        <p:grpSpPr>
          <a:xfrm rot="0">
            <a:off x="10433519" y="5465604"/>
            <a:ext cx="1391877" cy="1391877"/>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3"/>
              <a:stretch>
                <a:fillRect l="0" t="-3921" r="0" b="-3921"/>
              </a:stretch>
            </a:blipFill>
            <a:ln w="38100" cap="sq">
              <a:solidFill>
                <a:srgbClr val="443560"/>
              </a:solidFill>
              <a:prstDash val="solid"/>
              <a:miter/>
            </a:ln>
          </p:spPr>
        </p:sp>
      </p:grpSp>
      <p:grpSp>
        <p:nvGrpSpPr>
          <p:cNvPr name="Group 24" id="24"/>
          <p:cNvGrpSpPr/>
          <p:nvPr/>
        </p:nvGrpSpPr>
        <p:grpSpPr>
          <a:xfrm rot="0">
            <a:off x="10433519" y="7460600"/>
            <a:ext cx="1391877" cy="1391877"/>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4"/>
              <a:stretch>
                <a:fillRect l="0" t="0" r="0" b="0"/>
              </a:stretch>
            </a:blipFill>
            <a:ln w="38100" cap="sq">
              <a:solidFill>
                <a:srgbClr val="443560"/>
              </a:solidFill>
              <a:prstDash val="solid"/>
              <a:miter/>
            </a:ln>
          </p:spPr>
        </p:sp>
      </p:grpSp>
      <p:sp>
        <p:nvSpPr>
          <p:cNvPr name="TextBox 26" id="26"/>
          <p:cNvSpPr txBox="true"/>
          <p:nvPr/>
        </p:nvSpPr>
        <p:spPr>
          <a:xfrm rot="0">
            <a:off x="2555488" y="476757"/>
            <a:ext cx="10620170" cy="2377921"/>
          </a:xfrm>
          <a:prstGeom prst="rect">
            <a:avLst/>
          </a:prstGeom>
        </p:spPr>
        <p:txBody>
          <a:bodyPr anchor="t" rtlCol="false" tIns="0" lIns="0" bIns="0" rIns="0">
            <a:spAutoFit/>
          </a:bodyPr>
          <a:lstStyle/>
          <a:p>
            <a:pPr algn="l">
              <a:lnSpc>
                <a:spcPts val="8500"/>
              </a:lnSpc>
            </a:pPr>
            <a:r>
              <a:rPr lang="en-US" b="true" sz="8500">
                <a:solidFill>
                  <a:srgbClr val="896FB9"/>
                </a:solidFill>
                <a:latin typeface="Kollektif Bold"/>
                <a:ea typeface="Kollektif Bold"/>
                <a:cs typeface="Kollektif Bold"/>
                <a:sym typeface="Kollektif Bold"/>
              </a:rPr>
              <a:t>WHY WE NEED FINANCIAL VISTA</a:t>
            </a:r>
          </a:p>
        </p:txBody>
      </p:sp>
      <p:sp>
        <p:nvSpPr>
          <p:cNvPr name="TextBox 27" id="27"/>
          <p:cNvSpPr txBox="true"/>
          <p:nvPr/>
        </p:nvSpPr>
        <p:spPr>
          <a:xfrm rot="0">
            <a:off x="4215059" y="3762664"/>
            <a:ext cx="4928941" cy="814156"/>
          </a:xfrm>
          <a:prstGeom prst="rect">
            <a:avLst/>
          </a:prstGeom>
        </p:spPr>
        <p:txBody>
          <a:bodyPr anchor="t" rtlCol="false" tIns="0" lIns="0" bIns="0" rIns="0">
            <a:spAutoFit/>
          </a:bodyPr>
          <a:lstStyle/>
          <a:p>
            <a:pPr algn="l">
              <a:lnSpc>
                <a:spcPts val="3219"/>
              </a:lnSpc>
              <a:spcBef>
                <a:spcPct val="0"/>
              </a:spcBef>
            </a:pPr>
            <a:r>
              <a:rPr lang="en-US" sz="2900">
                <a:solidFill>
                  <a:srgbClr val="000000"/>
                </a:solidFill>
                <a:latin typeface="DM Sans"/>
                <a:ea typeface="DM Sans"/>
                <a:cs typeface="DM Sans"/>
                <a:sym typeface="DM Sans"/>
              </a:rPr>
              <a:t>Helps people keep track of where their money is going.</a:t>
            </a:r>
          </a:p>
        </p:txBody>
      </p:sp>
      <p:sp>
        <p:nvSpPr>
          <p:cNvPr name="TextBox 28" id="28"/>
          <p:cNvSpPr txBox="true"/>
          <p:nvPr/>
        </p:nvSpPr>
        <p:spPr>
          <a:xfrm rot="0">
            <a:off x="4215059" y="5763989"/>
            <a:ext cx="4928941" cy="814156"/>
          </a:xfrm>
          <a:prstGeom prst="rect">
            <a:avLst/>
          </a:prstGeom>
        </p:spPr>
        <p:txBody>
          <a:bodyPr anchor="t" rtlCol="false" tIns="0" lIns="0" bIns="0" rIns="0">
            <a:spAutoFit/>
          </a:bodyPr>
          <a:lstStyle/>
          <a:p>
            <a:pPr algn="l">
              <a:lnSpc>
                <a:spcPts val="3219"/>
              </a:lnSpc>
              <a:spcBef>
                <a:spcPct val="0"/>
              </a:spcBef>
            </a:pPr>
            <a:r>
              <a:rPr lang="en-US" sz="2900">
                <a:solidFill>
                  <a:srgbClr val="000000"/>
                </a:solidFill>
                <a:latin typeface="DM Sans"/>
                <a:ea typeface="DM Sans"/>
                <a:cs typeface="DM Sans"/>
                <a:sym typeface="DM Sans"/>
              </a:rPr>
              <a:t>Supports users in setting and sticking to their budgets</a:t>
            </a:r>
          </a:p>
        </p:txBody>
      </p:sp>
      <p:sp>
        <p:nvSpPr>
          <p:cNvPr name="TextBox 29" id="29"/>
          <p:cNvSpPr txBox="true"/>
          <p:nvPr/>
        </p:nvSpPr>
        <p:spPr>
          <a:xfrm rot="0">
            <a:off x="12092096" y="3648364"/>
            <a:ext cx="4928941" cy="1214186"/>
          </a:xfrm>
          <a:prstGeom prst="rect">
            <a:avLst/>
          </a:prstGeom>
        </p:spPr>
        <p:txBody>
          <a:bodyPr anchor="t" rtlCol="false" tIns="0" lIns="0" bIns="0" rIns="0">
            <a:spAutoFit/>
          </a:bodyPr>
          <a:lstStyle/>
          <a:p>
            <a:pPr algn="just">
              <a:lnSpc>
                <a:spcPts val="3219"/>
              </a:lnSpc>
              <a:spcBef>
                <a:spcPct val="0"/>
              </a:spcBef>
            </a:pPr>
            <a:r>
              <a:rPr lang="en-US" sz="2900">
                <a:solidFill>
                  <a:srgbClr val="000000"/>
                </a:solidFill>
                <a:latin typeface="DM Sans"/>
                <a:ea typeface="DM Sans"/>
                <a:cs typeface="DM Sans"/>
                <a:sym typeface="DM Sans"/>
              </a:rPr>
              <a:t>Shows how money is being used, helping users make better financial decisions.</a:t>
            </a:r>
          </a:p>
        </p:txBody>
      </p:sp>
      <p:sp>
        <p:nvSpPr>
          <p:cNvPr name="TextBox 30" id="30"/>
          <p:cNvSpPr txBox="true"/>
          <p:nvPr/>
        </p:nvSpPr>
        <p:spPr>
          <a:xfrm rot="0">
            <a:off x="12092096" y="5538825"/>
            <a:ext cx="4928941" cy="1214186"/>
          </a:xfrm>
          <a:prstGeom prst="rect">
            <a:avLst/>
          </a:prstGeom>
        </p:spPr>
        <p:txBody>
          <a:bodyPr anchor="t" rtlCol="false" tIns="0" lIns="0" bIns="0" rIns="0">
            <a:spAutoFit/>
          </a:bodyPr>
          <a:lstStyle/>
          <a:p>
            <a:pPr algn="just">
              <a:lnSpc>
                <a:spcPts val="3219"/>
              </a:lnSpc>
              <a:spcBef>
                <a:spcPct val="0"/>
              </a:spcBef>
            </a:pPr>
            <a:r>
              <a:rPr lang="en-US" sz="2900">
                <a:solidFill>
                  <a:srgbClr val="000000"/>
                </a:solidFill>
                <a:latin typeface="DM Sans"/>
                <a:ea typeface="DM Sans"/>
                <a:cs typeface="DM Sans"/>
                <a:sym typeface="DM Sans"/>
              </a:rPr>
              <a:t>Helps users save money and avoid debt, contributing to overall financial well-being.</a:t>
            </a:r>
          </a:p>
        </p:txBody>
      </p:sp>
      <p:sp>
        <p:nvSpPr>
          <p:cNvPr name="TextBox 31" id="31"/>
          <p:cNvSpPr txBox="true"/>
          <p:nvPr/>
        </p:nvSpPr>
        <p:spPr>
          <a:xfrm rot="0">
            <a:off x="12092096" y="7587546"/>
            <a:ext cx="4928941" cy="1214186"/>
          </a:xfrm>
          <a:prstGeom prst="rect">
            <a:avLst/>
          </a:prstGeom>
        </p:spPr>
        <p:txBody>
          <a:bodyPr anchor="t" rtlCol="false" tIns="0" lIns="0" bIns="0" rIns="0">
            <a:spAutoFit/>
          </a:bodyPr>
          <a:lstStyle/>
          <a:p>
            <a:pPr algn="l">
              <a:lnSpc>
                <a:spcPts val="3219"/>
              </a:lnSpc>
              <a:spcBef>
                <a:spcPct val="0"/>
              </a:spcBef>
            </a:pPr>
            <a:r>
              <a:rPr lang="en-US" sz="2900">
                <a:solidFill>
                  <a:srgbClr val="000000"/>
                </a:solidFill>
                <a:latin typeface="DM Sans"/>
                <a:ea typeface="DM Sans"/>
                <a:cs typeface="DM Sans"/>
                <a:sym typeface="DM Sans"/>
              </a:rPr>
              <a:t>Makes it easier to manage personal or business finances all in one place.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DAGPrzAVvbs</dc:identifier>
  <dcterms:modified xsi:type="dcterms:W3CDTF">2011-08-01T06:04:30Z</dcterms:modified>
  <cp:revision>1</cp:revision>
  <dc:title>Colorful Modern Business Infographic Presentation</dc:title>
</cp:coreProperties>
</file>